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578" r:id="rId2"/>
    <p:sldId id="667" r:id="rId3"/>
    <p:sldId id="668" r:id="rId4"/>
    <p:sldId id="586" r:id="rId5"/>
    <p:sldId id="669" r:id="rId6"/>
    <p:sldId id="588" r:id="rId7"/>
    <p:sldId id="598" r:id="rId8"/>
    <p:sldId id="591" r:id="rId9"/>
    <p:sldId id="593" r:id="rId10"/>
    <p:sldId id="594" r:id="rId11"/>
    <p:sldId id="597" r:id="rId12"/>
    <p:sldId id="590" r:id="rId13"/>
    <p:sldId id="671" r:id="rId14"/>
    <p:sldId id="612" r:id="rId15"/>
    <p:sldId id="589" r:id="rId16"/>
    <p:sldId id="670" r:id="rId17"/>
    <p:sldId id="611" r:id="rId18"/>
    <p:sldId id="559" r:id="rId19"/>
    <p:sldId id="505" r:id="rId20"/>
    <p:sldId id="498" r:id="rId21"/>
    <p:sldId id="600" r:id="rId22"/>
    <p:sldId id="672" r:id="rId23"/>
    <p:sldId id="560" r:id="rId24"/>
    <p:sldId id="561" r:id="rId25"/>
    <p:sldId id="552" r:id="rId26"/>
    <p:sldId id="639" r:id="rId27"/>
    <p:sldId id="601" r:id="rId28"/>
    <p:sldId id="620" r:id="rId29"/>
    <p:sldId id="603" r:id="rId30"/>
    <p:sldId id="604" r:id="rId31"/>
    <p:sldId id="625" r:id="rId32"/>
    <p:sldId id="626" r:id="rId33"/>
    <p:sldId id="623" r:id="rId34"/>
    <p:sldId id="627" r:id="rId35"/>
    <p:sldId id="634" r:id="rId36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2654" autoAdjust="0"/>
  </p:normalViewPr>
  <p:slideViewPr>
    <p:cSldViewPr>
      <p:cViewPr varScale="1">
        <p:scale>
          <a:sx n="72" d="100"/>
          <a:sy n="72" d="100"/>
        </p:scale>
        <p:origin x="110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be-B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055DCDDC-CB14-4D82-9069-32DB4BA16C6C}" type="datetimeFigureOut">
              <a:rPr lang="be-BY"/>
              <a:pPr>
                <a:defRPr/>
              </a:pPr>
              <a:t>23.12.21</a:t>
            </a:fld>
            <a:endParaRPr lang="be-B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be-BY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be-BY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be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CEF23A52-0AC4-4EEA-9382-6FFE2450E98C}" type="slidenum">
              <a:rPr lang="be-BY"/>
              <a:pPr>
                <a:defRPr/>
              </a:pPr>
              <a:t>‹#›</a:t>
            </a:fld>
            <a:endParaRPr lang="be-BY"/>
          </a:p>
        </p:txBody>
      </p:sp>
    </p:spTree>
    <p:extLst>
      <p:ext uri="{BB962C8B-B14F-4D97-AF65-F5344CB8AC3E}">
        <p14:creationId xmlns:p14="http://schemas.microsoft.com/office/powerpoint/2010/main" val="12836709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4403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0C5E29-774F-48D8-871B-77B622CAEE39}" type="slidenum">
              <a:rPr lang="be-BY" altLang="ru-RU"/>
              <a:pPr>
                <a:spcBef>
                  <a:spcPct val="0"/>
                </a:spcBef>
              </a:pPr>
              <a:t>26</a:t>
            </a:fld>
            <a:endParaRPr lang="be-BY" altLang="ru-RU"/>
          </a:p>
        </p:txBody>
      </p:sp>
    </p:spTree>
    <p:extLst>
      <p:ext uri="{BB962C8B-B14F-4D97-AF65-F5344CB8AC3E}">
        <p14:creationId xmlns:p14="http://schemas.microsoft.com/office/powerpoint/2010/main" val="155066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614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2FDDBA4-BDC8-4AC9-87FC-96F9C86312ED}" type="slidenum">
              <a:rPr lang="be-BY" altLang="ru-RU"/>
              <a:pPr>
                <a:spcBef>
                  <a:spcPct val="0"/>
                </a:spcBef>
              </a:pPr>
              <a:t>27</a:t>
            </a:fld>
            <a:endParaRPr lang="be-BY" altLang="ru-RU"/>
          </a:p>
        </p:txBody>
      </p:sp>
    </p:spTree>
    <p:extLst>
      <p:ext uri="{BB962C8B-B14F-4D97-AF65-F5344CB8AC3E}">
        <p14:creationId xmlns:p14="http://schemas.microsoft.com/office/powerpoint/2010/main" val="1683271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1126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BEA05E0-2B6C-4140-B15B-F274B53F9E37}" type="slidenum">
              <a:rPr lang="be-BY" altLang="ru-RU"/>
              <a:pPr>
                <a:spcBef>
                  <a:spcPct val="0"/>
                </a:spcBef>
              </a:pPr>
              <a:t>28</a:t>
            </a:fld>
            <a:endParaRPr lang="be-BY" altLang="ru-RU"/>
          </a:p>
        </p:txBody>
      </p:sp>
    </p:spTree>
    <p:extLst>
      <p:ext uri="{BB962C8B-B14F-4D97-AF65-F5344CB8AC3E}">
        <p14:creationId xmlns:p14="http://schemas.microsoft.com/office/powerpoint/2010/main" val="2473302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150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5372952-B7FF-4B1D-B711-2B3D523C9484}" type="slidenum">
              <a:rPr lang="be-BY" altLang="ru-RU"/>
              <a:pPr>
                <a:spcBef>
                  <a:spcPct val="0"/>
                </a:spcBef>
              </a:pPr>
              <a:t>31</a:t>
            </a:fld>
            <a:endParaRPr lang="be-BY" altLang="ru-RU"/>
          </a:p>
        </p:txBody>
      </p:sp>
    </p:spTree>
    <p:extLst>
      <p:ext uri="{BB962C8B-B14F-4D97-AF65-F5344CB8AC3E}">
        <p14:creationId xmlns:p14="http://schemas.microsoft.com/office/powerpoint/2010/main" val="342733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355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9246EE-00C0-4FAA-A0D9-5E1A7C5E05DB}" type="slidenum">
              <a:rPr lang="be-BY" altLang="ru-RU"/>
              <a:pPr>
                <a:spcBef>
                  <a:spcPct val="0"/>
                </a:spcBef>
              </a:pPr>
              <a:t>32</a:t>
            </a:fld>
            <a:endParaRPr lang="be-BY" altLang="ru-RU"/>
          </a:p>
        </p:txBody>
      </p:sp>
    </p:spTree>
    <p:extLst>
      <p:ext uri="{BB962C8B-B14F-4D97-AF65-F5344CB8AC3E}">
        <p14:creationId xmlns:p14="http://schemas.microsoft.com/office/powerpoint/2010/main" val="1109436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17412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37F256E-27E5-4216-96FC-483CCE6CF893}" type="slidenum">
              <a:rPr lang="be-BY" altLang="ru-RU"/>
              <a:pPr>
                <a:spcBef>
                  <a:spcPct val="0"/>
                </a:spcBef>
              </a:pPr>
              <a:t>33</a:t>
            </a:fld>
            <a:endParaRPr lang="be-BY" altLang="ru-RU"/>
          </a:p>
        </p:txBody>
      </p:sp>
    </p:spTree>
    <p:extLst>
      <p:ext uri="{BB962C8B-B14F-4D97-AF65-F5344CB8AC3E}">
        <p14:creationId xmlns:p14="http://schemas.microsoft.com/office/powerpoint/2010/main" val="2024335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25604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76D56B-5AF0-4470-B9D5-DF34739E35C2}" type="slidenum">
              <a:rPr lang="be-BY" altLang="ru-RU"/>
              <a:pPr>
                <a:spcBef>
                  <a:spcPct val="0"/>
                </a:spcBef>
              </a:pPr>
              <a:t>34</a:t>
            </a:fld>
            <a:endParaRPr lang="be-BY" altLang="ru-RU"/>
          </a:p>
        </p:txBody>
      </p:sp>
    </p:spTree>
    <p:extLst>
      <p:ext uri="{BB962C8B-B14F-4D97-AF65-F5344CB8AC3E}">
        <p14:creationId xmlns:p14="http://schemas.microsoft.com/office/powerpoint/2010/main" val="2450161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altLang="ru-RU" smtClean="0"/>
          </a:p>
        </p:txBody>
      </p:sp>
      <p:sp>
        <p:nvSpPr>
          <p:cNvPr id="54276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B2D272-DB6C-47D4-8E8C-7362EE9371D9}" type="slidenum">
              <a:rPr lang="be-BY" altLang="ru-RU"/>
              <a:pPr>
                <a:spcBef>
                  <a:spcPct val="0"/>
                </a:spcBef>
              </a:pPr>
              <a:t>35</a:t>
            </a:fld>
            <a:endParaRPr lang="be-BY" altLang="ru-RU"/>
          </a:p>
        </p:txBody>
      </p:sp>
    </p:spTree>
    <p:extLst>
      <p:ext uri="{BB962C8B-B14F-4D97-AF65-F5344CB8AC3E}">
        <p14:creationId xmlns:p14="http://schemas.microsoft.com/office/powerpoint/2010/main" val="181499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84715-CCF9-4310-9DBC-1F0D289161AF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C1508D-4809-41EF-9538-72C2EFED9C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097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903148-BCE4-4C6A-85A3-9CDF3957370D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970AAC-C2DB-4285-AAE1-9B94A61CFDB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15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9EF018-D9E4-4FFF-8474-6B00E8DB8464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95516-26A4-45AB-AC9D-1AC875D5543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51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BED0D7-C3C4-4FAC-B1B4-5D0B02E1644C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10127E-DA0B-4565-B8A9-687FF4EA5DD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922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D2FC8-99D9-40BA-B398-2BF54676D6BF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6F903-9227-4D41-A752-D836C866DD4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9984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9223B-7648-41D9-843E-EFD24C5B854C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D6582B-6E54-4837-85C0-A62F7A8846A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63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CF9F72-3BFF-49EC-8CC2-59916DDB5C89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8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C633E6-B8C9-424C-999A-C0C26A4F9F4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462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62CA61-FB4B-47B9-A659-AC1B30431D86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4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E8730-B090-4B00-AF56-C7AFEC1CCBC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571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E8A61F-6C42-4723-8A65-A16CF46C42AA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3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C53A73-3B84-421E-BE3B-984DC1A0837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19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B1605-4435-443E-8AFE-2496CA035648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73B24B-71E7-43FF-8CAD-B932A9AFE5F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570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C2D49-38E0-4181-86E0-E04B5792EC33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6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E847BD-0743-4108-85F6-7A3AB1B423B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9514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3075" name="Текст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C568012-1D01-4562-ACC3-6408B8FCF594}" type="datetimeFigureOut">
              <a:rPr lang="ru-RU"/>
              <a:pPr>
                <a:defRPr/>
              </a:pPr>
              <a:t>23.12.2021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99B1199A-4A89-42CA-B8C1-9191502E94C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ho.int/mediacentre/news/releases/2016/air-pollution-estimates/en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r>
              <a:rPr lang="ru-RU" sz="2800" b="1" u="sng" dirty="0" smtClean="0"/>
              <a:t>Санитарное состояние природной среды</a:t>
            </a:r>
            <a:endParaRPr lang="ru-RU" sz="2800" dirty="0" smtClean="0"/>
          </a:p>
        </p:txBody>
      </p:sp>
      <p:sp>
        <p:nvSpPr>
          <p:cNvPr id="32771" name="Rectangle 3"/>
          <p:cNvSpPr>
            <a:spLocks noGrp="1"/>
          </p:cNvSpPr>
          <p:nvPr>
            <p:ph type="body" idx="1"/>
          </p:nvPr>
        </p:nvSpPr>
        <p:spPr>
          <a:xfrm>
            <a:off x="179512" y="981075"/>
            <a:ext cx="8589838" cy="5678488"/>
          </a:xfrm>
        </p:spPr>
        <p:txBody>
          <a:bodyPr/>
          <a:lstStyle/>
          <a:p>
            <a:pPr marL="0" indent="0">
              <a:buNone/>
            </a:pPr>
            <a:r>
              <a:rPr lang="ru-RU" sz="1600" u="sng" dirty="0" smtClean="0">
                <a:latin typeface="+mj-lt"/>
                <a:cs typeface="Arial" pitchFamily="34" charset="0"/>
              </a:rPr>
              <a:t>Цель</a:t>
            </a:r>
            <a:r>
              <a:rPr lang="ru-RU" sz="1600" u="sng" dirty="0">
                <a:latin typeface="+mj-lt"/>
                <a:cs typeface="Arial" pitchFamily="34" charset="0"/>
              </a:rPr>
              <a:t>:</a:t>
            </a:r>
            <a:r>
              <a:rPr lang="ru-RU" sz="1600" dirty="0">
                <a:latin typeface="+mj-lt"/>
                <a:cs typeface="Arial" pitchFamily="34" charset="0"/>
              </a:rPr>
              <a:t>  проследить влияние окружающей среды на здоровье человека, рассмотреть систему планирования природопользованием в Беларуси</a:t>
            </a:r>
            <a:r>
              <a:rPr lang="ru-RU" sz="1600" dirty="0" smtClean="0">
                <a:latin typeface="+mj-lt"/>
                <a:cs typeface="Arial" pitchFamily="34" charset="0"/>
              </a:rPr>
              <a:t>.</a:t>
            </a:r>
          </a:p>
          <a:p>
            <a:pPr marL="0" indent="0">
              <a:buNone/>
            </a:pPr>
            <a:r>
              <a:rPr lang="ru-RU" sz="2000" u="sng" dirty="0" smtClean="0">
                <a:latin typeface="+mj-lt"/>
              </a:rPr>
              <a:t>План </a:t>
            </a:r>
            <a:r>
              <a:rPr lang="ru-RU" sz="2000" u="sng" dirty="0">
                <a:latin typeface="+mj-lt"/>
              </a:rPr>
              <a:t>занятия: </a:t>
            </a:r>
            <a:endParaRPr lang="ru-RU" sz="2000" u="sng" dirty="0" smtClean="0">
              <a:latin typeface="+mj-lt"/>
            </a:endParaRPr>
          </a:p>
          <a:p>
            <a:pPr marL="457200" indent="-457200">
              <a:buAutoNum type="arabicPeriod"/>
            </a:pPr>
            <a:r>
              <a:rPr lang="ru-RU" sz="2000" dirty="0" smtClean="0"/>
              <a:t>Здоровье </a:t>
            </a:r>
            <a:r>
              <a:rPr lang="ru-RU" sz="2000" dirty="0"/>
              <a:t>населения и окружающая среда</a:t>
            </a:r>
            <a:r>
              <a:rPr lang="ru-RU" sz="2000" dirty="0" smtClean="0"/>
              <a:t>.</a:t>
            </a:r>
          </a:p>
          <a:p>
            <a:pPr marL="457200" indent="-457200">
              <a:buAutoNum type="arabicPeriod"/>
            </a:pPr>
            <a:r>
              <a:rPr lang="ru-RU" sz="2000" i="1" dirty="0" smtClean="0"/>
              <a:t> </a:t>
            </a:r>
            <a:r>
              <a:rPr lang="ru-RU" sz="2000" dirty="0" smtClean="0"/>
              <a:t>Воздействие </a:t>
            </a:r>
            <a:r>
              <a:rPr lang="ru-RU" sz="2000" dirty="0"/>
              <a:t>промышленных </a:t>
            </a:r>
            <a:r>
              <a:rPr lang="ru-RU" sz="2000" dirty="0" smtClean="0"/>
              <a:t>выбросов</a:t>
            </a:r>
          </a:p>
          <a:p>
            <a:pPr marL="457200" indent="-457200">
              <a:buAutoNum type="arabicPeriod"/>
            </a:pPr>
            <a:r>
              <a:rPr lang="ru-RU" sz="2000" i="1" dirty="0" smtClean="0"/>
              <a:t> </a:t>
            </a:r>
            <a:r>
              <a:rPr lang="ru-RU" sz="2000" dirty="0" smtClean="0"/>
              <a:t>Стойкие органические загрязнители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Водные </a:t>
            </a:r>
            <a:r>
              <a:rPr lang="ru-RU" sz="2000" dirty="0"/>
              <a:t>ресурсы и здоровье </a:t>
            </a:r>
            <a:r>
              <a:rPr lang="ru-RU" sz="2000" dirty="0" smtClean="0"/>
              <a:t>человека</a:t>
            </a:r>
          </a:p>
          <a:p>
            <a:pPr marL="457200" indent="-457200">
              <a:buAutoNum type="arabicPeriod"/>
            </a:pPr>
            <a:r>
              <a:rPr lang="ru-RU" sz="2000" dirty="0" smtClean="0"/>
              <a:t>Технологии </a:t>
            </a:r>
            <a:r>
              <a:rPr lang="ru-RU" sz="2000" dirty="0"/>
              <a:t>очистки </a:t>
            </a:r>
            <a:endParaRPr lang="ru-RU" sz="2000" dirty="0" smtClean="0"/>
          </a:p>
          <a:p>
            <a:pPr marL="457200" indent="-457200">
              <a:buAutoNum type="arabicPeriod"/>
            </a:pPr>
            <a:r>
              <a:rPr lang="ru-RU" sz="2000" dirty="0" smtClean="0"/>
              <a:t>Системы </a:t>
            </a:r>
            <a:r>
              <a:rPr lang="ru-RU" sz="2000" dirty="0"/>
              <a:t>мероприятий по защите от загрязнений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r="1301" b="11122"/>
          <a:stretch/>
        </p:blipFill>
        <p:spPr>
          <a:xfrm>
            <a:off x="1691680" y="4293096"/>
            <a:ext cx="3960440" cy="236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88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0" y="0"/>
          <a:ext cx="9144000" cy="6882875"/>
        </p:xfrm>
        <a:graphic>
          <a:graphicData uri="http://schemas.openxmlformats.org/drawingml/2006/table">
            <a:tbl>
              <a:tblPr/>
              <a:tblGrid>
                <a:gridCol w="19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1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8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9375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Автомобильный транспорт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Углеводороды, в т.ч. бензапирен 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20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Раздражение дыхательных путей, тошнота, головокружение, сонливость. Понижение иммунологической активности организма . Онкологические заболевания (</a:t>
                      </a:r>
                      <a:r>
                        <a:rPr kumimoji="0" lang="ru-RU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бензапирен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48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Окись углерода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(С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Блокирование гемоглобина крови и снижение способности крови к переносу кислорода из лёгких к тканям, приступы коронарной недостаточности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7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Окислы азота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kumimoji="0" lang="ru-RU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Резкое раздражение лёгких и дыхательных путей и возникновение в них воспалительных процессов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7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Озон (</a:t>
                      </a: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O</a:t>
                      </a:r>
                      <a:r>
                        <a:rPr kumimoji="0" lang="en-US" sz="20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Раздражение слизистой оболочки глаз, хронические изменения в лёгких, воспалительные процессы в них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72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Аэрозоль свинца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Свинцовая интоксикация, вплоть до летального исхода. Неврологические расстройства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5570" marR="5570" marT="5570" marB="557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82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40768"/>
            <a:ext cx="784887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15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116632"/>
            <a:ext cx="9324528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3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Самые “грязные” </a:t>
            </a:r>
            <a:r>
              <a:rPr lang="ru-RU" sz="13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города -Новополоцк</a:t>
            </a:r>
            <a:r>
              <a:rPr lang="ru-RU" sz="13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Минск, Мозырь, Гомель, Гродно, Бобруйск, Могилев, Солигорск</a:t>
            </a:r>
            <a:r>
              <a:rPr lang="ru-RU" sz="13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Жлобин</a:t>
            </a:r>
            <a:r>
              <a:rPr lang="ru-RU" sz="13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Витебск</a:t>
            </a:r>
          </a:p>
          <a:p>
            <a:r>
              <a:rPr lang="ru-RU" sz="13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Новополоцк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относится к числу городов с наиболее высокой плотностью эмиссии вредных 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веществ - крупнейший нефтеперерабатывающий завод Беларуси “</a:t>
            </a:r>
            <a:r>
              <a:rPr lang="ru-RU" sz="1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Нафтан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один из крупнейших заводов химической промышленности “</a:t>
            </a:r>
            <a:r>
              <a:rPr lang="ru-RU" sz="13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Полимир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”, ряд других 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предприятий. </a:t>
            </a:r>
          </a:p>
          <a:p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 </a:t>
            </a:r>
            <a:r>
              <a:rPr lang="ru-RU" sz="13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втором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месте 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</a:t>
            </a:r>
            <a:r>
              <a:rPr lang="ru-RU" sz="13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Минск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 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330 предприятий. </a:t>
            </a:r>
          </a:p>
          <a:p>
            <a:r>
              <a:rPr lang="ru-RU" sz="13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Третье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 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</a:t>
            </a:r>
            <a:r>
              <a:rPr lang="ru-RU" sz="13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Мозырь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</a:t>
            </a:r>
            <a:r>
              <a:rPr lang="ru-RU" sz="130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Мозырский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нефтеперерабатывающий завод, 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40% 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выбросов</a:t>
            </a:r>
            <a:r>
              <a:rPr lang="ru-RU" sz="13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регистрируемых в Гомельской области.</a:t>
            </a:r>
          </a:p>
          <a:p>
            <a:r>
              <a:rPr lang="ru-RU" sz="13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Гродно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автотранспорт, деревообрабатывающая промышленность, производство минеральных удобрений. </a:t>
            </a:r>
          </a:p>
          <a:p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</a:t>
            </a:r>
            <a:r>
              <a:rPr lang="ru-RU" sz="13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Гомеля</a:t>
            </a:r>
            <a:r>
              <a:rPr lang="ru-RU" sz="13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- машиностроение, станкостроение, химическая и целлюлозно-бумажная промышленность.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645" t="3507"/>
          <a:stretch/>
        </p:blipFill>
        <p:spPr>
          <a:xfrm>
            <a:off x="1961964" y="2780928"/>
            <a:ext cx="5400600" cy="390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27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23528" y="260648"/>
            <a:ext cx="813690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50" marR="6350">
              <a:spcAft>
                <a:spcPts val="0"/>
              </a:spcAft>
            </a:pPr>
            <a:r>
              <a:rPr lang="ru-RU" sz="2000" spc="-2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Большую опасность для окружающей среды и здоро­</a:t>
            </a: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вья человека представляют тяжелые металлы, к которым относят более 40 химических эле­ментов периодической системы</a:t>
            </a:r>
            <a:r>
              <a:rPr lang="ru-RU" sz="2000" i="1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Менделеева</a:t>
            </a:r>
            <a:r>
              <a:rPr lang="ru-RU" sz="2000" spc="-2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  <a:endParaRPr lang="en-US" sz="2000" spc="-35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350" marR="6350">
              <a:spcAft>
                <a:spcPts val="0"/>
              </a:spcAft>
            </a:pPr>
            <a:endParaRPr lang="en-US" sz="2000" spc="-3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350" marR="6350">
              <a:spcAft>
                <a:spcPts val="0"/>
              </a:spcAft>
            </a:pPr>
            <a:r>
              <a:rPr lang="ru-RU" sz="2000" i="1" spc="-3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Марганец</a:t>
            </a:r>
            <a:r>
              <a:rPr lang="ru-RU" sz="2000" spc="-3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разнонаправленный яд, он поражает и легкие, и сердечно-сосудистую систему, вызывает аллергический и мутагенный эффекты. </a:t>
            </a:r>
            <a:endParaRPr lang="en-US" sz="2000" spc="-3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350" marR="6350">
              <a:spcAft>
                <a:spcPts val="0"/>
              </a:spcAft>
            </a:pPr>
            <a:r>
              <a:rPr lang="ru-RU" sz="2000" spc="-3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При </a:t>
            </a: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избытке </a:t>
            </a:r>
            <a:r>
              <a:rPr lang="ru-RU" sz="2000" i="1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кадмия</a:t>
            </a: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в организме кости становятся хрупкими и ломкими, повышается кровяное давление, поражаются почки и печень, дыхательные пути. </a:t>
            </a:r>
            <a:endParaRPr lang="en-US" sz="2000" spc="-3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350" marR="6350">
              <a:spcAft>
                <a:spcPts val="0"/>
              </a:spcAft>
            </a:pPr>
            <a:r>
              <a:rPr lang="ru-RU" sz="2000" spc="-3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Повышенное </a:t>
            </a: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содержание </a:t>
            </a:r>
            <a:r>
              <a:rPr lang="ru-RU" sz="2000" i="1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никеля</a:t>
            </a: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негативно действует на сердечно-сосудистую систему, вызывает респираторные заболевания</a:t>
            </a:r>
            <a:r>
              <a:rPr lang="ru-RU" sz="2000" spc="-3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US" sz="2000" spc="-3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350" marR="6350">
              <a:spcAft>
                <a:spcPts val="0"/>
              </a:spcAft>
            </a:pP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Избыток </a:t>
            </a:r>
            <a:r>
              <a:rPr lang="ru-RU" sz="2000" i="1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кобальта</a:t>
            </a: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вызывает расстройство дыхательных путей, нервной системы, влияет на кроветворение, нарушает обменные процессы.</a:t>
            </a:r>
            <a:endParaRPr lang="ru-RU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6350" marR="6350">
              <a:spcAft>
                <a:spcPts val="0"/>
              </a:spcAft>
            </a:pPr>
            <a:r>
              <a:rPr lang="ru-RU" sz="2000" i="1" spc="-3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Свинец</a:t>
            </a:r>
            <a:r>
              <a:rPr lang="ru-RU" sz="2000" spc="-3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000" spc="-3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накапливается в костях, печени и почках и очень медленно выводится, таким образом отравляя длительное время весь организм. </a:t>
            </a:r>
            <a:endParaRPr lang="en-US" sz="2000" spc="-3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03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428604"/>
            <a:ext cx="5572164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Свинец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 — ковкий, легкоплавкий металл серого цвета. Самородный свинец встречается редко. </a:t>
            </a:r>
            <a:r>
              <a:rPr lang="ru-RU" sz="2500" b="1" dirty="0" err="1" smtClean="0">
                <a:latin typeface="Times New Roman" pitchFamily="18" charset="0"/>
                <a:cs typeface="Times New Roman" pitchFamily="18" charset="0"/>
              </a:rPr>
              <a:t>Высокотоксичен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, легко проникает через кожу; ПДК в атмосферном воздухе - 0,003 мг/м³, в воде 0,03 мг/л, почве 20,0 мг/кг. ЛД</a:t>
            </a:r>
            <a:r>
              <a:rPr lang="ru-RU" sz="2500" baseline="-25000" dirty="0" smtClean="0"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 = 12,7 мг/кг</a:t>
            </a:r>
            <a:r>
              <a:rPr lang="ru-RU" sz="2500" b="1" dirty="0" smtClean="0"/>
              <a:t> </a:t>
            </a:r>
            <a:endParaRPr lang="ru-RU" sz="2500" dirty="0"/>
          </a:p>
        </p:txBody>
      </p:sp>
      <p:pic>
        <p:nvPicPr>
          <p:cNvPr id="3" name="Picture 2" descr="File:Lead electrolytic and 1cm3 cub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29322" y="428604"/>
            <a:ext cx="2857520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357158" y="3071810"/>
            <a:ext cx="8286808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Широко применяется в различных отраслях промышленности: в свинцовых аккумуляторах, в качестве красящего пигмента, для производства шпатлёвки и цемента, спичечном производстве, гравировке, при обжиге глиняной посуды</a:t>
            </a:r>
            <a:r>
              <a:rPr lang="ru-RU" sz="2500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en-US" sz="25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Попадая в организм, 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накапливается в костях, вызывая их разрушение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500" dirty="0" smtClean="0"/>
              <a:t> </a:t>
            </a:r>
            <a:r>
              <a:rPr lang="ru-RU" sz="2500" dirty="0" smtClean="0">
                <a:latin typeface="Times New Roman" pitchFamily="18" charset="0"/>
                <a:cs typeface="Times New Roman" pitchFamily="18" charset="0"/>
              </a:rPr>
              <a:t>осаждается в печени и почках. При длительном воздействии он </a:t>
            </a:r>
            <a:r>
              <a:rPr lang="ru-RU" sz="2500" b="1" dirty="0" smtClean="0">
                <a:latin typeface="Times New Roman" pitchFamily="18" charset="0"/>
                <a:cs typeface="Times New Roman" pitchFamily="18" charset="0"/>
              </a:rPr>
              <a:t>вызывает умственную отсталость и хронические заболевания мозга.</a:t>
            </a:r>
            <a:endParaRPr lang="ru-RU" sz="25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7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96" y="3501008"/>
            <a:ext cx="9108504" cy="45259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 данным Всемирной организации здравоохранения, в нашей стране </a:t>
            </a:r>
            <a:r>
              <a:rPr lang="ru-RU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из-за последствий загрязнения воздуха 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умерло 100 человек на 100 000 населения. С таким показателем Беларусь занимает </a:t>
            </a:r>
            <a:r>
              <a:rPr lang="ru-RU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третье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место. </a:t>
            </a:r>
            <a:r>
              <a:rPr lang="ru-RU" sz="16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Первое</a:t>
            </a:r>
            <a:r>
              <a: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 по </a:t>
            </a:r>
            <a:r>
              <a:rPr lang="ru-RU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относительной смертности 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занимает Украина (120 смертей на 100 000 населения), </a:t>
            </a:r>
            <a:r>
              <a:rPr lang="ru-RU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второе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— Болгария (118 смертей на 100 000 населения). Россия на четвертом месте </a:t>
            </a:r>
            <a:r>
              <a: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- 98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 показателю </a:t>
            </a:r>
            <a:r>
              <a:rPr lang="ru-RU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абсолютной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смертности лидирует </a:t>
            </a:r>
            <a:r>
              <a: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Китай - от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загрязнения воздуха умерло больше миллиона </a:t>
            </a:r>
            <a:r>
              <a: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человек, 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 </a:t>
            </a:r>
            <a:r>
              <a:rPr lang="ru-RU" sz="1600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относительной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смертности — 76 человек на 100 000 населения. </a:t>
            </a:r>
            <a:r>
              <a: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 Индии, которая на втором месте, больше 620 тысяч. В России — почти 141 тысяча, </a:t>
            </a:r>
            <a:r>
              <a: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третье 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место в мире. </a:t>
            </a:r>
            <a:endParaRPr lang="ru-RU" sz="160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sz="16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Для сравнения: </a:t>
            </a:r>
            <a:r>
              <a:rPr lang="ru-RU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 Беларуси от последствий загрязнения воздуха скончались 9450 человек, в Украине — 54 507.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4248" y="620688"/>
            <a:ext cx="2160240" cy="231668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11835" r="1483"/>
          <a:stretch/>
        </p:blipFill>
        <p:spPr>
          <a:xfrm>
            <a:off x="107505" y="548680"/>
            <a:ext cx="6624736" cy="268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683568" y="764704"/>
            <a:ext cx="77048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75" marR="18415">
              <a:spcAft>
                <a:spcPts val="0"/>
              </a:spcAft>
            </a:pPr>
            <a:r>
              <a:rPr 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Вредное </a:t>
            </a: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влияние хими­ческих факторов </a:t>
            </a:r>
            <a:r>
              <a:rPr lang="ru-RU" sz="20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на</a:t>
            </a: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ru-RU" sz="2000" i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организм человека</a:t>
            </a: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можно условно разде­лить на несколько групп по их эффектам. </a:t>
            </a:r>
            <a:endParaRPr lang="en-US" sz="200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marR="18415">
              <a:spcAft>
                <a:spcPts val="0"/>
              </a:spcAft>
            </a:pPr>
            <a:endParaRPr lang="ru-RU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marR="18415"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1. </a:t>
            </a:r>
            <a:r>
              <a:rPr lang="ru-RU" sz="2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токсиканты</a:t>
            </a: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(ядо­витые вещества), - тяжелые металлы (ртуть, кадмий, свинец), нитраты, нитриты, </a:t>
            </a:r>
            <a:r>
              <a:rPr lang="ru-RU" sz="2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нитросоединения</a:t>
            </a: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хлорированные углеводороды, полициклические аро­матические соединения.</a:t>
            </a:r>
          </a:p>
          <a:p>
            <a:pPr algn="just"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2. канцерогены (вещества, вызывающие онко­логические заболевания) - и</a:t>
            </a:r>
            <a:r>
              <a:rPr 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з </a:t>
            </a: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организма канцерогены не выводятся.  </a:t>
            </a:r>
          </a:p>
          <a:p>
            <a:pPr marL="3175" marR="18415"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3. мутагены (вещества, вызывающие мутации), </a:t>
            </a:r>
          </a:p>
          <a:p>
            <a:pPr marL="3175" marR="18415">
              <a:spcAft>
                <a:spcPts val="0"/>
              </a:spcAft>
            </a:pP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4. </a:t>
            </a:r>
            <a:r>
              <a:rPr lang="ru-RU" sz="2000" dirty="0" err="1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тератогены</a:t>
            </a:r>
            <a:r>
              <a:rPr lang="ru-RU" sz="2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(вызывающие уродства</a:t>
            </a:r>
            <a:r>
              <a:rPr lang="ru-RU" sz="20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).</a:t>
            </a:r>
            <a:endParaRPr lang="en-US" sz="200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marR="18415">
              <a:spcAft>
                <a:spcPts val="0"/>
              </a:spcAft>
            </a:pP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175" marR="18415">
              <a:spcAft>
                <a:spcPts val="0"/>
              </a:spcAft>
            </a:pPr>
            <a:endParaRPr lang="ru-RU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ru-RU" sz="2000" spc="-35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   Из большого числа токсичных органических соединений около 60 тысяч постоянно воздействуют на живые организмы</a:t>
            </a:r>
            <a:endParaRPr lang="ru-RU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34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59632" y="1916832"/>
            <a:ext cx="69127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воздействие промышленных </a:t>
            </a:r>
            <a:r>
              <a:rPr lang="ru-RU" b="1" dirty="0" smtClean="0"/>
              <a:t>выбросов</a:t>
            </a:r>
            <a:endParaRPr lang="en-US" b="1" dirty="0" smtClean="0"/>
          </a:p>
          <a:p>
            <a:pPr algn="ctr"/>
            <a:endParaRPr lang="ru-RU" b="1" dirty="0"/>
          </a:p>
          <a:p>
            <a:r>
              <a:rPr lang="ru-RU" dirty="0" smtClean="0"/>
              <a:t>1. Тепловое </a:t>
            </a:r>
            <a:r>
              <a:rPr lang="ru-RU" dirty="0"/>
              <a:t>загрязнение </a:t>
            </a:r>
          </a:p>
          <a:p>
            <a:r>
              <a:rPr lang="ru-RU" dirty="0" smtClean="0"/>
              <a:t>2. Выбросы </a:t>
            </a:r>
            <a:r>
              <a:rPr lang="ru-RU" dirty="0"/>
              <a:t>сажи</a:t>
            </a:r>
          </a:p>
          <a:p>
            <a:r>
              <a:rPr lang="ru-RU" dirty="0"/>
              <a:t>3. Поступление СО</a:t>
            </a:r>
            <a:r>
              <a:rPr lang="ru-RU" baseline="-25000" dirty="0"/>
              <a:t>2</a:t>
            </a:r>
          </a:p>
          <a:p>
            <a:r>
              <a:rPr lang="ru-RU" dirty="0"/>
              <a:t>4. Выделение SO</a:t>
            </a:r>
            <a:r>
              <a:rPr lang="ru-RU" baseline="-25000" dirty="0"/>
              <a:t>2</a:t>
            </a:r>
            <a:r>
              <a:rPr lang="ru-RU" dirty="0"/>
              <a:t> </a:t>
            </a:r>
          </a:p>
          <a:p>
            <a:r>
              <a:rPr lang="ru-RU" dirty="0"/>
              <a:t>5. 12 стойких органических загрязнителей</a:t>
            </a:r>
          </a:p>
          <a:p>
            <a:r>
              <a:rPr lang="ru-RU" dirty="0"/>
              <a:t>6. Тяжелые металлы</a:t>
            </a:r>
          </a:p>
        </p:txBody>
      </p:sp>
    </p:spTree>
    <p:extLst>
      <p:ext uri="{BB962C8B-B14F-4D97-AF65-F5344CB8AC3E}">
        <p14:creationId xmlns:p14="http://schemas.microsoft.com/office/powerpoint/2010/main" val="17893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539552" y="2996952"/>
            <a:ext cx="813690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Вещество должно быть:</a:t>
            </a:r>
          </a:p>
          <a:p>
            <a:r>
              <a:rPr lang="ru-RU" dirty="0" smtClean="0"/>
              <a:t>1. Токсичным;</a:t>
            </a:r>
            <a:endParaRPr lang="ru-RU" dirty="0"/>
          </a:p>
          <a:p>
            <a:r>
              <a:rPr lang="ru-RU" dirty="0" smtClean="0"/>
              <a:t>2</a:t>
            </a:r>
            <a:r>
              <a:rPr lang="ru-RU" dirty="0"/>
              <a:t>. </a:t>
            </a:r>
            <a:r>
              <a:rPr lang="ru-RU" dirty="0" smtClean="0"/>
              <a:t>Устойчивым;</a:t>
            </a:r>
            <a:endParaRPr lang="ru-RU" dirty="0"/>
          </a:p>
          <a:p>
            <a:r>
              <a:rPr lang="ru-RU" dirty="0" smtClean="0"/>
              <a:t>3</a:t>
            </a:r>
            <a:r>
              <a:rPr lang="ru-RU" dirty="0"/>
              <a:t>. Склонно к </a:t>
            </a:r>
            <a:r>
              <a:rPr lang="ru-RU" dirty="0" err="1" smtClean="0"/>
              <a:t>биоаккумуляции</a:t>
            </a:r>
            <a:r>
              <a:rPr lang="ru-RU" dirty="0" smtClean="0"/>
              <a:t>,</a:t>
            </a:r>
            <a:endParaRPr lang="ru-RU" dirty="0"/>
          </a:p>
          <a:p>
            <a:r>
              <a:rPr lang="ru-RU" dirty="0" smtClean="0"/>
              <a:t>4</a:t>
            </a:r>
            <a:r>
              <a:rPr lang="ru-RU" dirty="0"/>
              <a:t>. Склонно к трансграничному переносу и накоплению в окружающей среде.</a:t>
            </a:r>
          </a:p>
          <a:p>
            <a:r>
              <a:rPr lang="ru-RU" dirty="0" smtClean="0"/>
              <a:t>5</a:t>
            </a:r>
            <a:r>
              <a:rPr lang="ru-RU" dirty="0"/>
              <a:t>. Причиной значительного вредного воздействия на здоровье человека и/или на окружающую среду вследствие его трансграничного распространения, приводя к нарушению репродуктивной и гормональной систем, иммунного статуса, раковым заболеваниям, врожденным дефектам, нарушению развития.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39552" y="620688"/>
            <a:ext cx="842493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СОЗ: </a:t>
            </a:r>
            <a:endParaRPr lang="ru-RU" b="1" dirty="0" smtClean="0"/>
          </a:p>
          <a:p>
            <a:r>
              <a:rPr lang="ru-RU" dirty="0" smtClean="0"/>
              <a:t>Эти </a:t>
            </a:r>
            <a:r>
              <a:rPr lang="ru-RU" dirty="0"/>
              <a:t>вещества в соответствии со Стокгольмской конвенцией подлежат уничтожению или надежному захоронению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sz="1600" dirty="0" smtClean="0"/>
              <a:t>(</a:t>
            </a:r>
            <a:r>
              <a:rPr lang="ru-RU" sz="1600" dirty="0"/>
              <a:t>1) </a:t>
            </a:r>
            <a:r>
              <a:rPr lang="ru-RU" sz="1600" dirty="0" err="1"/>
              <a:t>полихлорбифенилы</a:t>
            </a:r>
            <a:r>
              <a:rPr lang="ru-RU" sz="1600" dirty="0"/>
              <a:t> (ПХБ), (2) </a:t>
            </a:r>
            <a:r>
              <a:rPr lang="ru-RU" sz="1600" dirty="0" err="1"/>
              <a:t>полихлордибензодиоксины</a:t>
            </a:r>
            <a:r>
              <a:rPr lang="ru-RU" sz="1600" dirty="0"/>
              <a:t> (ПХДД), (3) </a:t>
            </a:r>
            <a:r>
              <a:rPr lang="ru-RU" sz="1600" dirty="0" err="1"/>
              <a:t>полихлордибензофураны</a:t>
            </a:r>
            <a:r>
              <a:rPr lang="ru-RU" sz="1600" dirty="0"/>
              <a:t> (ПХДФ), (4) </a:t>
            </a:r>
            <a:r>
              <a:rPr lang="ru-RU" sz="1600" dirty="0" err="1"/>
              <a:t>алдрин</a:t>
            </a:r>
            <a:r>
              <a:rPr lang="ru-RU" sz="1600" dirty="0"/>
              <a:t>, (5) </a:t>
            </a:r>
            <a:r>
              <a:rPr lang="ru-RU" sz="1600" dirty="0" err="1"/>
              <a:t>диэлдрин</a:t>
            </a:r>
            <a:r>
              <a:rPr lang="ru-RU" sz="1600" dirty="0"/>
              <a:t>, (6) </a:t>
            </a:r>
            <a:r>
              <a:rPr lang="ru-RU" sz="1600" dirty="0" err="1"/>
              <a:t>дихлор</a:t>
            </a:r>
            <a:r>
              <a:rPr lang="ru-RU" sz="1600" dirty="0"/>
              <a:t>-дифенил-</a:t>
            </a:r>
            <a:r>
              <a:rPr lang="ru-RU" sz="1600" dirty="0" err="1"/>
              <a:t>трихлорэтан</a:t>
            </a:r>
            <a:r>
              <a:rPr lang="ru-RU" sz="1600" dirty="0"/>
              <a:t> (ДДТ), (7) </a:t>
            </a:r>
            <a:r>
              <a:rPr lang="ru-RU" sz="1600" dirty="0" err="1"/>
              <a:t>эндрин</a:t>
            </a:r>
            <a:r>
              <a:rPr lang="ru-RU" sz="1600" dirty="0"/>
              <a:t>, (8) </a:t>
            </a:r>
            <a:r>
              <a:rPr lang="ru-RU" sz="1600" dirty="0" err="1"/>
              <a:t>хлордан</a:t>
            </a:r>
            <a:r>
              <a:rPr lang="ru-RU" sz="1600" dirty="0"/>
              <a:t>, (9) </a:t>
            </a:r>
            <a:r>
              <a:rPr lang="ru-RU" sz="1600" dirty="0" err="1"/>
              <a:t>гексахлорбензол</a:t>
            </a:r>
            <a:r>
              <a:rPr lang="ru-RU" sz="1600" dirty="0"/>
              <a:t> (ГХБ), (10) </a:t>
            </a:r>
            <a:r>
              <a:rPr lang="ru-RU" sz="1600" dirty="0" err="1"/>
              <a:t>мирекс</a:t>
            </a:r>
            <a:r>
              <a:rPr lang="ru-RU" sz="1600" dirty="0"/>
              <a:t>, (11) </a:t>
            </a:r>
            <a:r>
              <a:rPr lang="ru-RU" sz="1600" dirty="0" err="1"/>
              <a:t>токсафен</a:t>
            </a:r>
            <a:r>
              <a:rPr lang="ru-RU" sz="1600" dirty="0"/>
              <a:t> и (12) </a:t>
            </a:r>
            <a:r>
              <a:rPr lang="ru-RU" sz="1600" dirty="0" err="1"/>
              <a:t>гептахлор</a:t>
            </a:r>
            <a:r>
              <a:rPr lang="ru-RU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8284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5536" y="548680"/>
            <a:ext cx="8229600" cy="4525963"/>
          </a:xfrm>
        </p:spPr>
        <p:txBody>
          <a:bodyPr/>
          <a:lstStyle/>
          <a:p>
            <a:r>
              <a:rPr lang="ru-RU" sz="2400" dirty="0"/>
              <a:t>По данным Всемирной организации здравоохранения около 80% заболеваний современного человека являются следствием экологического неблагополучия среды, возникающими по его же вине. </a:t>
            </a:r>
            <a:endParaRPr lang="en-US" sz="2400" dirty="0" smtClean="0"/>
          </a:p>
          <a:p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Все </a:t>
            </a:r>
            <a:r>
              <a:rPr lang="ru-RU" sz="2400" dirty="0"/>
              <a:t>факторы риска возникновения и развития заболеваний объединяют в 4 группы: </a:t>
            </a:r>
            <a:endParaRPr lang="en-US" sz="2400" dirty="0" smtClean="0"/>
          </a:p>
          <a:p>
            <a:r>
              <a:rPr lang="ru-RU" sz="2400" dirty="0" smtClean="0"/>
              <a:t>экологическая </a:t>
            </a:r>
            <a:r>
              <a:rPr lang="ru-RU" sz="2400" dirty="0"/>
              <a:t>ситуация – 20–30%, </a:t>
            </a:r>
            <a:endParaRPr lang="en-US" sz="2400" dirty="0" smtClean="0"/>
          </a:p>
          <a:p>
            <a:r>
              <a:rPr lang="ru-RU" sz="2400" dirty="0" smtClean="0"/>
              <a:t>образ </a:t>
            </a:r>
            <a:r>
              <a:rPr lang="ru-RU" sz="2400" dirty="0"/>
              <a:t>жизни – 30–40, </a:t>
            </a:r>
            <a:endParaRPr lang="en-US" sz="2400" dirty="0" smtClean="0"/>
          </a:p>
          <a:p>
            <a:r>
              <a:rPr lang="ru-RU" sz="2400" dirty="0" smtClean="0"/>
              <a:t>наследственность </a:t>
            </a:r>
            <a:r>
              <a:rPr lang="ru-RU" sz="2400" dirty="0"/>
              <a:t>– 20, </a:t>
            </a:r>
            <a:endParaRPr lang="en-US" sz="2400" dirty="0" smtClean="0"/>
          </a:p>
          <a:p>
            <a:r>
              <a:rPr lang="ru-RU" sz="2400" dirty="0" smtClean="0"/>
              <a:t>качество </a:t>
            </a:r>
            <a:r>
              <a:rPr lang="ru-RU" sz="2400" dirty="0"/>
              <a:t>медико-санитарного обслуживания – 20%. </a:t>
            </a:r>
          </a:p>
        </p:txBody>
      </p:sp>
    </p:spTree>
    <p:extLst>
      <p:ext uri="{BB962C8B-B14F-4D97-AF65-F5344CB8AC3E}">
        <p14:creationId xmlns:p14="http://schemas.microsoft.com/office/powerpoint/2010/main" val="256287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0" t="7774" r="17040" b="21708"/>
          <a:stretch/>
        </p:blipFill>
        <p:spPr>
          <a:xfrm>
            <a:off x="827584" y="620688"/>
            <a:ext cx="7500586" cy="56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91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20" y="214290"/>
            <a:ext cx="8572560" cy="461665"/>
          </a:xfrm>
          <a:prstGeom prst="rect">
            <a:avLst/>
          </a:prstGeom>
          <a:solidFill>
            <a:srgbClr val="66FF99"/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Заболевания, вызванные некачественной водой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,</a:t>
            </a: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4597" y="1196752"/>
            <a:ext cx="8572560" cy="5078313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 w="38100"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Первая группа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объединяет заболевания при использовании зараженной воды при мытье посуды, продуктов. Это тиф, холера, дизентерия. </a:t>
            </a:r>
          </a:p>
          <a:p>
            <a:pPr>
              <a:defRPr/>
            </a:pPr>
            <a:r>
              <a:rPr lang="ru-RU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Вторая 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- заболевания кожи и слизистых оболочек, возникающие главным образом при умывании. Это трахома, чесотка, конъюнктивит, язвы. </a:t>
            </a:r>
          </a:p>
          <a:p>
            <a:pPr>
              <a:defRPr/>
            </a:pPr>
            <a:r>
              <a:rPr lang="ru-RU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Третья -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заболевания, которые вызываются моллюсками, живущими в воде.  Лихорадка. </a:t>
            </a:r>
          </a:p>
          <a:p>
            <a:pPr>
              <a:defRPr/>
            </a:pPr>
            <a:r>
              <a:rPr lang="ru-RU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Четвертая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заболевания, вызываемые живущими в воде насекомыми. Они являются переносчиками малярии, желтой лихорадки, "речная слепота" - болезнь глаз, вызываемая укусом мелкой черной мошки, обитающей на быстрых реках. </a:t>
            </a:r>
          </a:p>
          <a:p>
            <a:pPr>
              <a:defRPr/>
            </a:pPr>
            <a:r>
              <a:rPr lang="ru-RU" sz="2000" i="1" u="sng" dirty="0">
                <a:latin typeface="Arial" panose="020B0604020202020204" pitchFamily="34" charset="0"/>
                <a:cs typeface="Arial" panose="020B0604020202020204" pitchFamily="34" charset="0"/>
              </a:rPr>
              <a:t>Пятая</a:t>
            </a:r>
            <a:r>
              <a:rPr lang="ru-RU" sz="2000" dirty="0">
                <a:latin typeface="Arial" panose="020B0604020202020204" pitchFamily="34" charset="0"/>
                <a:cs typeface="Arial" panose="020B0604020202020204" pitchFamily="34" charset="0"/>
              </a:rPr>
              <a:t> - заболевания, возникающие из-за несовершенной  канализации.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ru-RU" sz="2000" i="1" u="sng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Шестая</a:t>
            </a:r>
            <a:r>
              <a:rPr lang="ru-RU" sz="2000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- заболевания</a:t>
            </a:r>
            <a:r>
              <a:rPr lang="ru-RU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, связанные с минеральным составом воды </a:t>
            </a:r>
          </a:p>
          <a:p>
            <a:pPr algn="just">
              <a:defRPr/>
            </a:pPr>
            <a:endParaRPr lang="ru-RU" sz="24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581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3528" y="188640"/>
            <a:ext cx="856895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Жесткость   воды  </a:t>
            </a:r>
            <a:r>
              <a:rPr lang="ru-RU" dirty="0"/>
              <a:t>– свойство природной воды, определяемое присутствием в ней растворенных солей кальция и магния. </a:t>
            </a:r>
            <a:endParaRPr lang="en-US" dirty="0" smtClean="0"/>
          </a:p>
          <a:p>
            <a:r>
              <a:rPr lang="ru-RU" dirty="0" smtClean="0"/>
              <a:t>Повышенная </a:t>
            </a:r>
            <a:r>
              <a:rPr lang="ru-RU" dirty="0"/>
              <a:t>жесткость воды приводит к заболеванию суставов , образованию </a:t>
            </a:r>
            <a:r>
              <a:rPr lang="ru-RU" dirty="0" smtClean="0"/>
              <a:t>камней в </a:t>
            </a:r>
            <a:r>
              <a:rPr lang="ru-RU" dirty="0"/>
              <a:t>почках, желчном и мочевом пузыре</a:t>
            </a:r>
            <a:r>
              <a:rPr lang="ru-RU" dirty="0" smtClean="0"/>
              <a:t>.</a:t>
            </a:r>
          </a:p>
          <a:p>
            <a:r>
              <a:rPr lang="ru-RU" dirty="0" smtClean="0"/>
              <a:t> Мягкая </a:t>
            </a:r>
            <a:r>
              <a:rPr lang="ru-RU" dirty="0"/>
              <a:t>вода, содержащая мало кальция, магния, ванадия, выполняющих защитные функции в отношении сердечно - сосудистой системы, менее благоприятна к употреблению, чем жесткая вода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 </a:t>
            </a:r>
            <a:r>
              <a:rPr lang="ru-RU" dirty="0"/>
              <a:t>Оптимальное содержание кальция в питьевой воде рекомендовано на уровне 50 - 75 мг/л, а минимальное - не ниже 25 мг/л. </a:t>
            </a:r>
            <a:endParaRPr lang="ru-RU" dirty="0" smtClean="0"/>
          </a:p>
          <a:p>
            <a:endParaRPr lang="ru-RU" dirty="0"/>
          </a:p>
          <a:p>
            <a:r>
              <a:rPr lang="ru-RU" dirty="0"/>
              <a:t>     Увеличение </a:t>
            </a:r>
            <a:r>
              <a:rPr lang="ru-RU" b="1" dirty="0"/>
              <a:t>минерализации</a:t>
            </a:r>
            <a:r>
              <a:rPr lang="ru-RU" dirty="0"/>
              <a:t> воды способствует увеличению заболеваемости глаукомой. 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Постоянное </a:t>
            </a:r>
            <a:r>
              <a:rPr lang="ru-RU" dirty="0"/>
              <a:t>потребление воды с концентрацией </a:t>
            </a:r>
            <a:r>
              <a:rPr lang="ru-RU" i="1" dirty="0"/>
              <a:t>железа</a:t>
            </a:r>
            <a:r>
              <a:rPr lang="ru-RU" dirty="0"/>
              <a:t> выше ПДК приводит к необратимым изменениям в </a:t>
            </a:r>
            <a:r>
              <a:rPr lang="ru-RU" dirty="0" smtClean="0"/>
              <a:t>органах</a:t>
            </a:r>
          </a:p>
          <a:p>
            <a:endParaRPr lang="ru-RU" dirty="0" smtClean="0"/>
          </a:p>
          <a:p>
            <a:r>
              <a:rPr lang="ru-RU" dirty="0" smtClean="0"/>
              <a:t>Нитрат-ионы</a:t>
            </a:r>
            <a:r>
              <a:rPr lang="ru-RU" dirty="0"/>
              <a:t>, накопившиеся в питьевой воде, способны переходить в нитрит-ионы, которые взаимодействуют с аминами, промежуточными продуктами превращения белков, образуют канцерогенные соединения</a:t>
            </a:r>
            <a:endParaRPr lang="en-US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1685721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minsknews.by/wp-content/uploads/2017/11/Voda-1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b="5054"/>
          <a:stretch/>
        </p:blipFill>
        <p:spPr bwMode="auto">
          <a:xfrm>
            <a:off x="611560" y="548680"/>
            <a:ext cx="7528910" cy="553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07504" y="19790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19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79512" y="332656"/>
            <a:ext cx="86764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ДЕЗИНФЕКЦИЯ – (от де..., </a:t>
            </a:r>
            <a:r>
              <a:rPr lang="ru-RU" dirty="0" err="1"/>
              <a:t>дез</a:t>
            </a:r>
            <a:r>
              <a:rPr lang="ru-RU" dirty="0"/>
              <a:t> и средневекового лат. </a:t>
            </a:r>
            <a:r>
              <a:rPr lang="ru-RU" dirty="0" err="1"/>
              <a:t>infectio</a:t>
            </a:r>
            <a:r>
              <a:rPr lang="ru-RU" dirty="0"/>
              <a:t> – заражение) – комплекс мер по уничтожению возбудителей инфекционных болезней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/>
              <a:t>Дезинфекция воды (обеззараживание воды) – комплекс мер, предпринимаемых с целью очистки воды от </a:t>
            </a:r>
            <a:r>
              <a:rPr lang="ru-RU" dirty="0" smtClean="0"/>
              <a:t>микроорганизмов</a:t>
            </a:r>
          </a:p>
          <a:p>
            <a:endParaRPr lang="en-US" dirty="0"/>
          </a:p>
          <a:p>
            <a:r>
              <a:rPr lang="ru-RU" dirty="0"/>
              <a:t>М</a:t>
            </a:r>
            <a:r>
              <a:rPr lang="x-none" dirty="0"/>
              <a:t>етоды дезинфекции подразделяют на реагентные, безреагентные и комбинированные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77280" y="2492896"/>
            <a:ext cx="828092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/>
              <a:t>Возможности дезинфекции воды: </a:t>
            </a:r>
            <a:endParaRPr lang="ru-RU" b="1" dirty="0" smtClean="0"/>
          </a:p>
          <a:p>
            <a:endParaRPr lang="ru-RU" dirty="0" smtClean="0"/>
          </a:p>
          <a:p>
            <a:r>
              <a:rPr lang="ru-RU" b="1" i="1" dirty="0" smtClean="0"/>
              <a:t>посредством </a:t>
            </a:r>
            <a:r>
              <a:rPr lang="ru-RU" b="1" i="1" dirty="0"/>
              <a:t>химического </a:t>
            </a:r>
            <a:r>
              <a:rPr lang="ru-RU" b="1" i="1" dirty="0" smtClean="0"/>
              <a:t>воздействия</a:t>
            </a:r>
            <a:r>
              <a:rPr lang="en-US" b="1" dirty="0" smtClean="0"/>
              <a:t> </a:t>
            </a:r>
            <a:endParaRPr lang="ru-RU" b="1" dirty="0" smtClean="0"/>
          </a:p>
          <a:p>
            <a:r>
              <a:rPr lang="ru-RU" sz="1600" dirty="0" smtClean="0"/>
              <a:t>Хлор </a:t>
            </a:r>
          </a:p>
          <a:p>
            <a:r>
              <a:rPr lang="ru-RU" sz="1600" dirty="0" smtClean="0"/>
              <a:t>Диоксид </a:t>
            </a:r>
            <a:r>
              <a:rPr lang="ru-RU" sz="1600" dirty="0"/>
              <a:t>хлора </a:t>
            </a:r>
            <a:endParaRPr lang="ru-RU" sz="1600" dirty="0" smtClean="0"/>
          </a:p>
          <a:p>
            <a:r>
              <a:rPr lang="ru-RU" sz="1600" dirty="0" smtClean="0"/>
              <a:t>Озон.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ru-RU" b="1" i="1" dirty="0" smtClean="0"/>
              <a:t>посредством </a:t>
            </a:r>
            <a:r>
              <a:rPr lang="ru-RU" b="1" i="1" dirty="0"/>
              <a:t>физического </a:t>
            </a:r>
            <a:r>
              <a:rPr lang="ru-RU" b="1" i="1" dirty="0" smtClean="0"/>
              <a:t>воздействия</a:t>
            </a:r>
          </a:p>
          <a:p>
            <a:r>
              <a:rPr lang="ru-RU" sz="1600" dirty="0" smtClean="0"/>
              <a:t>Температурная </a:t>
            </a:r>
            <a:r>
              <a:rPr lang="ru-RU" sz="1600" dirty="0"/>
              <a:t>обработка </a:t>
            </a:r>
            <a:endParaRPr lang="ru-RU" sz="1600" dirty="0" smtClean="0"/>
          </a:p>
          <a:p>
            <a:r>
              <a:rPr lang="ru-RU" sz="1600" dirty="0" smtClean="0"/>
              <a:t>УФ-излучение</a:t>
            </a:r>
            <a:r>
              <a:rPr lang="ru-RU" sz="1600" dirty="0"/>
              <a:t> 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ru-RU" b="1" i="1" dirty="0" smtClean="0"/>
              <a:t>посредством фильтрации</a:t>
            </a:r>
          </a:p>
          <a:p>
            <a:r>
              <a:rPr lang="ru-RU" sz="1600" dirty="0" smtClean="0"/>
              <a:t>Ультрафильтрация </a:t>
            </a:r>
          </a:p>
          <a:p>
            <a:r>
              <a:rPr lang="ru-RU" sz="1600" dirty="0" err="1" smtClean="0"/>
              <a:t>Нанофильтрация</a:t>
            </a:r>
            <a:r>
              <a:rPr lang="ru-RU" sz="1600" dirty="0" smtClean="0"/>
              <a:t> </a:t>
            </a:r>
          </a:p>
          <a:p>
            <a:r>
              <a:rPr lang="ru-RU" sz="1600" dirty="0" smtClean="0"/>
              <a:t>Обратный </a:t>
            </a:r>
            <a:r>
              <a:rPr lang="ru-RU" sz="1600" dirty="0"/>
              <a:t>осмос</a:t>
            </a:r>
            <a:r>
              <a:rPr lang="ru-RU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81074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9244" y="1052736"/>
            <a:ext cx="8916159" cy="4608512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07504" y="332656"/>
            <a:ext cx="8892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sz="1600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742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"/>
          <p:cNvSpPr>
            <a:spLocks noChangeArrowheads="1"/>
          </p:cNvSpPr>
          <p:nvPr/>
        </p:nvSpPr>
        <p:spPr bwMode="auto">
          <a:xfrm>
            <a:off x="0" y="3078163"/>
            <a:ext cx="9144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508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ru-RU" altLang="ru-RU" sz="2400" b="1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3011" name="Rectangle 1"/>
          <p:cNvSpPr>
            <a:spLocks noChangeArrowheads="1"/>
          </p:cNvSpPr>
          <p:nvPr/>
        </p:nvSpPr>
        <p:spPr bwMode="auto">
          <a:xfrm>
            <a:off x="0" y="53975"/>
            <a:ext cx="9144000" cy="674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Arial" panose="020B0604020202020204" pitchFamily="34" charset="0"/>
              </a:rPr>
              <a:t>1. ОС "</a:t>
            </a:r>
            <a:r>
              <a:rPr lang="ru-RU" altLang="ru-RU" sz="2400" b="1" dirty="0" err="1">
                <a:latin typeface="Arial" panose="020B0604020202020204" pitchFamily="34" charset="0"/>
              </a:rPr>
              <a:t>Минскводоканал</a:t>
            </a:r>
            <a:r>
              <a:rPr lang="ru-RU" altLang="ru-RU" sz="2400" b="1" dirty="0">
                <a:latin typeface="Arial" panose="020B0604020202020204" pitchFamily="34" charset="0"/>
              </a:rPr>
              <a:t>", </a:t>
            </a:r>
            <a:r>
              <a:rPr lang="ru-RU" altLang="ru-RU" sz="2400" dirty="0">
                <a:latin typeface="Arial" panose="020B0604020202020204" pitchFamily="34" charset="0"/>
              </a:rPr>
              <a:t>в районе ТЭЦ-4, хранится до 40 т хлора. При технической аварии (разгерметизации контейнера) выброс  газа -1 т. Максимальная глубина поражения — 5 км. В  зоне поражения могут оказаться до 160 тыс. человек</a:t>
            </a:r>
            <a:r>
              <a:rPr lang="ru-RU" altLang="ru-RU" sz="2400" b="1" dirty="0">
                <a:latin typeface="Arial" panose="020B0604020202020204" pitchFamily="34" charset="0"/>
              </a:rPr>
              <a:t>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Arial" panose="020B0604020202020204" pitchFamily="34" charset="0"/>
              </a:rPr>
              <a:t>2. "Минский мясокомбинат"- </a:t>
            </a:r>
            <a:r>
              <a:rPr lang="ru-RU" altLang="ru-RU" sz="2400" dirty="0">
                <a:latin typeface="Arial" panose="020B0604020202020204" pitchFamily="34" charset="0"/>
              </a:rPr>
              <a:t>аммиак (85 т), -5 км, 218 тыс. чел.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Arial" panose="020B0604020202020204" pitchFamily="34" charset="0"/>
              </a:rPr>
              <a:t>3. АП "</a:t>
            </a:r>
            <a:r>
              <a:rPr lang="ru-RU" altLang="ru-RU" sz="2400" b="1" dirty="0" err="1">
                <a:latin typeface="Arial" panose="020B0604020202020204" pitchFamily="34" charset="0"/>
              </a:rPr>
              <a:t>Крыница</a:t>
            </a:r>
            <a:r>
              <a:rPr lang="ru-RU" altLang="ru-RU" sz="2400" b="1" dirty="0">
                <a:latin typeface="Arial" panose="020B0604020202020204" pitchFamily="34" charset="0"/>
              </a:rPr>
              <a:t>" </a:t>
            </a:r>
            <a:r>
              <a:rPr lang="ru-RU" altLang="ru-RU" sz="2400" dirty="0">
                <a:latin typeface="Arial" panose="020B0604020202020204" pitchFamily="34" charset="0"/>
              </a:rPr>
              <a:t>(ул. Радиальная), (26 т),- 4,4 км, 116 тыс. чел.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Arial" panose="020B0604020202020204" pitchFamily="34" charset="0"/>
              </a:rPr>
              <a:t>4. </a:t>
            </a:r>
            <a:r>
              <a:rPr lang="ru-RU" altLang="ru-RU" sz="2400" b="1" dirty="0" err="1">
                <a:latin typeface="Arial" panose="020B0604020202020204" pitchFamily="34" charset="0"/>
              </a:rPr>
              <a:t>Молзавод</a:t>
            </a:r>
            <a:r>
              <a:rPr lang="ru-RU" altLang="ru-RU" sz="2400" b="1" dirty="0">
                <a:latin typeface="Arial" panose="020B0604020202020204" pitchFamily="34" charset="0"/>
              </a:rPr>
              <a:t> № 3 </a:t>
            </a:r>
            <a:r>
              <a:rPr lang="ru-RU" altLang="ru-RU" sz="2400" dirty="0">
                <a:latin typeface="Arial" panose="020B0604020202020204" pitchFamily="34" charset="0"/>
              </a:rPr>
              <a:t>(</a:t>
            </a:r>
            <a:r>
              <a:rPr lang="ru-RU" altLang="ru-RU" sz="2400" dirty="0" err="1">
                <a:latin typeface="Arial" panose="020B0604020202020204" pitchFamily="34" charset="0"/>
              </a:rPr>
              <a:t>Солтыса</a:t>
            </a:r>
            <a:r>
              <a:rPr lang="ru-RU" altLang="ru-RU" sz="2400" dirty="0">
                <a:latin typeface="Arial" panose="020B0604020202020204" pitchFamily="34" charset="0"/>
              </a:rPr>
              <a:t>). 18 т аммиака, 1,8 км, 22 тыс. чел.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Arial" panose="020B0604020202020204" pitchFamily="34" charset="0"/>
              </a:rPr>
              <a:t>5. МСА  в </a:t>
            </a:r>
            <a:r>
              <a:rPr lang="ru-RU" altLang="ru-RU" sz="2400" b="1" dirty="0" err="1">
                <a:latin typeface="Arial" panose="020B0604020202020204" pitchFamily="34" charset="0"/>
              </a:rPr>
              <a:t>Шабанах</a:t>
            </a:r>
            <a:r>
              <a:rPr lang="ru-RU" altLang="ru-RU" sz="2400" b="1" dirty="0">
                <a:latin typeface="Arial" panose="020B0604020202020204" pitchFamily="34" charset="0"/>
              </a:rPr>
              <a:t>. </a:t>
            </a:r>
            <a:r>
              <a:rPr lang="ru-RU" altLang="ru-RU" sz="2400" dirty="0">
                <a:latin typeface="Arial" panose="020B0604020202020204" pitchFamily="34" charset="0"/>
              </a:rPr>
              <a:t>(60 т соляной кислоты), 5 км, 62 тыс. чел.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400" b="1" dirty="0">
                <a:latin typeface="Arial" panose="020B0604020202020204" pitchFamily="34" charset="0"/>
              </a:rPr>
              <a:t>6. "Минский </a:t>
            </a:r>
            <a:r>
              <a:rPr lang="ru-RU" altLang="ru-RU" sz="2400" b="1" dirty="0" err="1">
                <a:latin typeface="Arial" panose="020B0604020202020204" pitchFamily="34" charset="0"/>
              </a:rPr>
              <a:t>мотовелозавод</a:t>
            </a:r>
            <a:r>
              <a:rPr lang="ru-RU" altLang="ru-RU" sz="2400" b="1" dirty="0">
                <a:latin typeface="Arial" panose="020B0604020202020204" pitchFamily="34" charset="0"/>
              </a:rPr>
              <a:t>" </a:t>
            </a:r>
            <a:r>
              <a:rPr lang="ru-RU" altLang="ru-RU" sz="2400" dirty="0">
                <a:latin typeface="Arial" panose="020B0604020202020204" pitchFamily="34" charset="0"/>
              </a:rPr>
              <a:t>Партизанский пр. (50 т кислоты), 33 тыс. человек.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b="1" dirty="0">
                <a:latin typeface="Arial" panose="020B0604020202020204" pitchFamily="34" charset="0"/>
              </a:rPr>
              <a:t>Пожароопасными - </a:t>
            </a:r>
            <a:r>
              <a:rPr lang="ru-RU" altLang="ru-RU" sz="2400" dirty="0">
                <a:latin typeface="Arial" panose="020B0604020202020204" pitchFamily="34" charset="0"/>
              </a:rPr>
              <a:t>13 объектов:</a:t>
            </a:r>
            <a:r>
              <a:rPr lang="ru-RU" altLang="ru-RU" sz="2400" b="1" dirty="0">
                <a:latin typeface="Arial" panose="020B0604020202020204" pitchFamily="34" charset="0"/>
              </a:rPr>
              <a:t> ТЭЦ, предприятия, использующие в производстве лаки, краски, бензин. </a:t>
            </a:r>
          </a:p>
          <a:p>
            <a:pPr eaLnBrk="1" hangingPunct="1">
              <a:spcBef>
                <a:spcPct val="0"/>
              </a:spcBef>
            </a:pPr>
            <a:r>
              <a:rPr lang="ru-RU" altLang="ru-RU" sz="2400" b="1" dirty="0">
                <a:latin typeface="Arial" panose="020B0604020202020204" pitchFamily="34" charset="0"/>
              </a:rPr>
              <a:t>Радиационную </a:t>
            </a:r>
            <a:r>
              <a:rPr lang="ru-RU" altLang="ru-RU" sz="2400" dirty="0">
                <a:latin typeface="Arial" panose="020B0604020202020204" pitchFamily="34" charset="0"/>
              </a:rPr>
              <a:t>опасность для Минска представляет один объект — </a:t>
            </a:r>
            <a:r>
              <a:rPr lang="ru-RU" altLang="ru-RU" sz="2400" b="1" dirty="0">
                <a:latin typeface="Arial" panose="020B0604020202020204" pitchFamily="34" charset="0"/>
              </a:rPr>
              <a:t>НК "Сосны".</a:t>
            </a:r>
          </a:p>
          <a:p>
            <a:pPr algn="just">
              <a:spcBef>
                <a:spcPct val="0"/>
              </a:spcBef>
            </a:pPr>
            <a:endParaRPr lang="ru-RU" altLang="ru-RU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0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Прямоугольник 5"/>
          <p:cNvSpPr>
            <a:spLocks noChangeArrowheads="1"/>
          </p:cNvSpPr>
          <p:nvPr/>
        </p:nvSpPr>
        <p:spPr bwMode="auto">
          <a:xfrm>
            <a:off x="251520" y="1"/>
            <a:ext cx="8784976" cy="686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latin typeface="Arial" panose="020B0604020202020204" pitchFamily="34" charset="0"/>
              </a:rPr>
              <a:t>Отходы производства</a:t>
            </a:r>
            <a:r>
              <a:rPr lang="ru-RU" altLang="ru-RU" sz="2000" dirty="0">
                <a:latin typeface="Arial" panose="020B0604020202020204" pitchFamily="34" charset="0"/>
              </a:rPr>
              <a:t>—остатки сырья, материалов, которые образуются в процессе производства и не могут быть использованы в этом производстве.</a:t>
            </a:r>
            <a:r>
              <a:rPr lang="ru-RU" altLang="ru-RU" sz="2000" b="1" dirty="0">
                <a:latin typeface="Arial" panose="020B0604020202020204" pitchFamily="34" charset="0"/>
              </a:rPr>
              <a:t>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latin typeface="Arial" panose="020B0604020202020204" pitchFamily="34" charset="0"/>
              </a:rPr>
              <a:t>Отходы потребления—</a:t>
            </a:r>
            <a:r>
              <a:rPr lang="ru-RU" altLang="ru-RU" sz="2000" dirty="0">
                <a:latin typeface="Arial" panose="020B0604020202020204" pitchFamily="34" charset="0"/>
              </a:rPr>
              <a:t>материалы, которые потеряли свои потребительские свойства в результате физического или морального  износа.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Arial" panose="020B0604020202020204" pitchFamily="34" charset="0"/>
              </a:rPr>
              <a:t>Делятся на </a:t>
            </a:r>
            <a:r>
              <a:rPr lang="ru-RU" altLang="ru-RU" sz="2000" b="1" dirty="0">
                <a:latin typeface="Arial" panose="020B0604020202020204" pitchFamily="34" charset="0"/>
              </a:rPr>
              <a:t>твердые, жидкие и газообразные.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ru-RU" sz="2000" b="1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b="1" u="sng" dirty="0">
                <a:latin typeface="Arial" panose="020B0604020202020204" pitchFamily="34" charset="0"/>
              </a:rPr>
              <a:t>класс опасности</a:t>
            </a:r>
            <a:r>
              <a:rPr lang="ru-RU" altLang="ru-RU" sz="2000" b="1" dirty="0">
                <a:latin typeface="Arial" panose="020B0604020202020204" pitchFamily="34" charset="0"/>
              </a:rPr>
              <a:t>: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dirty="0">
                <a:latin typeface="Arial" panose="020B0604020202020204" pitchFamily="34" charset="0"/>
              </a:rPr>
              <a:t>I</a:t>
            </a:r>
            <a:r>
              <a:rPr lang="ru-RU" altLang="ru-RU" sz="2000" dirty="0">
                <a:latin typeface="Arial" panose="020B0604020202020204" pitchFamily="34" charset="0"/>
              </a:rPr>
              <a:t> класс—чрезвычайно опасные,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dirty="0">
                <a:latin typeface="Arial" panose="020B0604020202020204" pitchFamily="34" charset="0"/>
              </a:rPr>
              <a:t>II</a:t>
            </a:r>
            <a:r>
              <a:rPr lang="ru-RU" altLang="ru-RU" sz="2000" dirty="0">
                <a:latin typeface="Arial" panose="020B0604020202020204" pitchFamily="34" charset="0"/>
              </a:rPr>
              <a:t> —</a:t>
            </a:r>
            <a:r>
              <a:rPr lang="ru-RU" altLang="ru-RU" sz="2000" dirty="0" err="1">
                <a:latin typeface="Arial" panose="020B0604020202020204" pitchFamily="34" charset="0"/>
              </a:rPr>
              <a:t>высокоопасные</a:t>
            </a:r>
            <a:r>
              <a:rPr lang="ru-RU" altLang="ru-RU" sz="2000" dirty="0">
                <a:latin typeface="Arial" panose="020B0604020202020204" pitchFamily="34" charset="0"/>
              </a:rPr>
              <a:t>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dirty="0">
                <a:latin typeface="Arial" panose="020B0604020202020204" pitchFamily="34" charset="0"/>
              </a:rPr>
              <a:t>III</a:t>
            </a:r>
            <a:r>
              <a:rPr lang="ru-RU" altLang="ru-RU" sz="2000" dirty="0">
                <a:latin typeface="Arial" panose="020B0604020202020204" pitchFamily="34" charset="0"/>
              </a:rPr>
              <a:t>—умеренно-опасные,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ru-RU" sz="2000" dirty="0">
                <a:latin typeface="Arial" panose="020B0604020202020204" pitchFamily="34" charset="0"/>
              </a:rPr>
              <a:t>IV</a:t>
            </a:r>
            <a:r>
              <a:rPr lang="ru-RU" altLang="ru-RU" sz="2000" dirty="0">
                <a:latin typeface="Arial" panose="020B0604020202020204" pitchFamily="34" charset="0"/>
              </a:rPr>
              <a:t>— малоопасные.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ru-RU" altLang="ru-RU" sz="20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Arial" panose="020B0604020202020204" pitchFamily="34" charset="0"/>
              </a:rPr>
              <a:t>1) удаляются на полигоны (</a:t>
            </a:r>
            <a:r>
              <a:rPr lang="ru-RU" altLang="ru-RU" sz="2000" b="1" i="1" dirty="0" err="1">
                <a:latin typeface="Arial" panose="020B0604020202020204" pitchFamily="34" charset="0"/>
              </a:rPr>
              <a:t>шламонакопители</a:t>
            </a:r>
            <a:r>
              <a:rPr lang="ru-RU" altLang="ru-RU" sz="2000" dirty="0">
                <a:latin typeface="Arial" panose="020B0604020202020204" pitchFamily="34" charset="0"/>
              </a:rPr>
              <a:t> ) предприятий;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Arial" panose="020B0604020202020204" pitchFamily="34" charset="0"/>
              </a:rPr>
              <a:t>2) оставляются на территориях, прилегающих к  предприятию (</a:t>
            </a:r>
            <a:r>
              <a:rPr lang="ru-RU" altLang="ru-RU" sz="2000" b="1" i="1" dirty="0" err="1">
                <a:latin typeface="Arial" panose="020B0604020202020204" pitchFamily="34" charset="0"/>
              </a:rPr>
              <a:t>хвостохранилищах</a:t>
            </a:r>
            <a:r>
              <a:rPr lang="ru-RU" altLang="ru-RU" sz="2000" b="1" i="1" dirty="0">
                <a:latin typeface="Arial" panose="020B0604020202020204" pitchFamily="34" charset="0"/>
              </a:rPr>
              <a:t>)</a:t>
            </a:r>
            <a:r>
              <a:rPr lang="ru-RU" altLang="ru-RU" sz="2000" dirty="0">
                <a:latin typeface="Arial" panose="020B0604020202020204" pitchFamily="34" charset="0"/>
              </a:rPr>
              <a:t>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Arial" panose="020B0604020202020204" pitchFamily="34" charset="0"/>
              </a:rPr>
              <a:t>образуя при этом </a:t>
            </a:r>
            <a:r>
              <a:rPr lang="ru-RU" altLang="ru-RU" sz="2000" b="1" i="1" dirty="0">
                <a:latin typeface="Arial" panose="020B0604020202020204" pitchFamily="34" charset="0"/>
              </a:rPr>
              <a:t>терриконы </a:t>
            </a:r>
            <a:r>
              <a:rPr lang="ru-RU" altLang="ru-RU" sz="2000" dirty="0">
                <a:latin typeface="Arial" panose="020B0604020202020204" pitchFamily="34" charset="0"/>
              </a:rPr>
              <a:t>– горы  отвалов пустой породы в результате добычи полезных ископаемых ;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Arial" panose="020B0604020202020204" pitchFamily="34" charset="0"/>
              </a:rPr>
              <a:t>3)</a:t>
            </a:r>
            <a:r>
              <a:rPr lang="ru-RU" altLang="ru-RU" sz="2000" b="1" i="1" dirty="0">
                <a:latin typeface="Arial" panose="020B0604020202020204" pitchFamily="34" charset="0"/>
              </a:rPr>
              <a:t> </a:t>
            </a:r>
            <a:r>
              <a:rPr lang="ru-RU" altLang="ru-RU" sz="2000" dirty="0">
                <a:latin typeface="Arial" panose="020B0604020202020204" pitchFamily="34" charset="0"/>
              </a:rPr>
              <a:t>сжигаются</a:t>
            </a:r>
            <a:r>
              <a:rPr lang="ru-RU" altLang="ru-RU" sz="2000" b="1" i="1" dirty="0">
                <a:latin typeface="Arial" panose="020B0604020202020204" pitchFamily="34" charset="0"/>
              </a:rPr>
              <a:t>, </a:t>
            </a:r>
            <a:r>
              <a:rPr lang="ru-RU" altLang="ru-RU" sz="2000" dirty="0">
                <a:latin typeface="Arial" panose="020B0604020202020204" pitchFamily="34" charset="0"/>
              </a:rPr>
              <a:t>сбрасываются в водоемы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ru-RU" altLang="ru-RU" sz="2000" dirty="0">
                <a:latin typeface="Arial" panose="020B0604020202020204" pitchFamily="34" charset="0"/>
              </a:rPr>
              <a:t>4) передаются для переработки другим </a:t>
            </a:r>
            <a:r>
              <a:rPr lang="ru-RU" altLang="ru-RU" sz="2000" dirty="0" smtClean="0">
                <a:latin typeface="Arial" panose="020B0604020202020204" pitchFamily="34" charset="0"/>
              </a:rPr>
              <a:t>предприятиям</a:t>
            </a:r>
            <a:endParaRPr lang="ru-RU" altLang="ru-RU" sz="135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49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71500"/>
          </a:xfrm>
        </p:spPr>
        <p:txBody>
          <a:bodyPr/>
          <a:lstStyle/>
          <a:p>
            <a:r>
              <a:rPr lang="ru-RU" altLang="ru-RU" sz="2400" b="1" i="1" u="sng" dirty="0" smtClean="0"/>
              <a:t>Экологические требования к размещению полигонов.</a:t>
            </a:r>
            <a:endParaRPr lang="ru-RU" altLang="ru-RU" sz="2400" dirty="0" smtClean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33772" y="566183"/>
            <a:ext cx="8676456" cy="6021288"/>
          </a:xfrm>
        </p:spPr>
        <p:txBody>
          <a:bodyPr/>
          <a:lstStyle/>
          <a:p>
            <a:pPr marL="0" indent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Размещение полигонов ТБО должно быть согласовано с генеральным планом или проектом застройки города. </a:t>
            </a:r>
          </a:p>
          <a:p>
            <a:pPr marL="0" indent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-не допускается размещение полигонов в зонах источников водопотребления, в </a:t>
            </a:r>
            <a:r>
              <a:rPr lang="ru-RU" sz="2400" dirty="0" err="1" smtClean="0">
                <a:latin typeface="Arial" pitchFamily="34" charset="0"/>
                <a:cs typeface="Arial" pitchFamily="34" charset="0"/>
              </a:rPr>
              <a:t>водоохранных</a:t>
            </a:r>
            <a:r>
              <a:rPr lang="ru-RU" sz="2400" dirty="0" smtClean="0">
                <a:latin typeface="Arial" pitchFamily="34" charset="0"/>
                <a:cs typeface="Arial" pitchFamily="34" charset="0"/>
              </a:rPr>
              <a:t> зонах </a:t>
            </a:r>
          </a:p>
          <a:p>
            <a:pPr marL="0" indent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-в местах, где на  поверхности образуются трещины, провалы, проседание грунта </a:t>
            </a:r>
          </a:p>
          <a:p>
            <a:pPr marL="0" indent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-в поймах рек </a:t>
            </a:r>
          </a:p>
          <a:p>
            <a:pPr marL="0" indent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-в зонах курортов, в рекреационных зонах</a:t>
            </a:r>
          </a:p>
          <a:p>
            <a:pPr marL="0" indent="0">
              <a:spcBef>
                <a:spcPts val="0"/>
              </a:spcBef>
              <a:buFont typeface="Arial" charset="0"/>
              <a:buChar char="•"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Сжигание ТБО на полигонах запрещается.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2400" b="1" u="sng" dirty="0" smtClean="0">
                <a:latin typeface="Arial" pitchFamily="34" charset="0"/>
                <a:cs typeface="Arial" pitchFamily="34" charset="0"/>
              </a:rPr>
              <a:t>Перспективны места 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- ровная  в  геоморфологическом  отношении  поверхность</a:t>
            </a:r>
          </a:p>
          <a:p>
            <a:pPr marL="0" indent="0">
              <a:spcBef>
                <a:spcPts val="0"/>
              </a:spcBef>
              <a:buFont typeface="Arial" charset="0"/>
              <a:buNone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- отсутствие  возможности  смыва фильтрата  в  речные  долины</a:t>
            </a:r>
          </a:p>
          <a:p>
            <a:pPr marL="0" indent="0">
              <a:spcBef>
                <a:spcPts val="0"/>
              </a:spcBef>
              <a:buFontTx/>
              <a:buChar char="-"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 наличие  экрана  из  глин  с  уровнем залегания грунтовых вод  глубже  2м.</a:t>
            </a:r>
          </a:p>
          <a:p>
            <a:pPr marL="0" indent="0">
              <a:spcBef>
                <a:spcPts val="0"/>
              </a:spcBef>
              <a:buFontTx/>
              <a:buChar char="-"/>
              <a:defRPr/>
            </a:pPr>
            <a:r>
              <a:rPr lang="ru-RU" sz="2400" dirty="0" smtClean="0">
                <a:latin typeface="Arial" pitchFamily="34" charset="0"/>
                <a:cs typeface="Arial" pitchFamily="34" charset="0"/>
              </a:rPr>
              <a:t> допускается  использование  оврагов под полигоны. </a:t>
            </a:r>
            <a:endParaRPr lang="ru-RU" sz="2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920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79512" y="3965971"/>
            <a:ext cx="89644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ТБО «</a:t>
            </a:r>
            <a:r>
              <a:rPr lang="ru-RU" dirty="0" err="1"/>
              <a:t>Тростенец</a:t>
            </a:r>
            <a:r>
              <a:rPr lang="ru-RU" dirty="0"/>
              <a:t>» 1958 г. Площадь 32 га. Экран основания отсутствует, природоохранные сооружения - обводная канава вдоль полигона. </a:t>
            </a:r>
          </a:p>
          <a:p>
            <a:r>
              <a:rPr lang="ru-RU" dirty="0"/>
              <a:t>ТПО "</a:t>
            </a:r>
            <a:r>
              <a:rPr lang="ru-RU" dirty="0" err="1"/>
              <a:t>Прудище</a:t>
            </a:r>
            <a:r>
              <a:rPr lang="ru-RU" dirty="0"/>
              <a:t>" ПО с большинства предприятий города.  1968 г. Площадь 21,9 га, отходами занято 50% территории.</a:t>
            </a:r>
          </a:p>
          <a:p>
            <a:r>
              <a:rPr lang="ru-RU" dirty="0"/>
              <a:t>ТПО" МТЗ - МПКО" приемник ПО тракторного завода и кожевенного объединения "</a:t>
            </a:r>
            <a:r>
              <a:rPr lang="ru-RU" dirty="0" err="1"/>
              <a:t>Гатово</a:t>
            </a:r>
            <a:r>
              <a:rPr lang="ru-RU" dirty="0"/>
              <a:t>" -  отработанные формовочные смеси, шлаки сталеплавильного производства.  1978 г. Площадь 14,4 га. Размещен в карьере. Отведенная площадь заполнена на 63 %. Оборудован противофильтрационными экранами. </a:t>
            </a:r>
          </a:p>
          <a:p>
            <a:r>
              <a:rPr lang="ru-RU" dirty="0"/>
              <a:t>ТБО "Северный" приемник ТБО г. Минска. 1981 года. Площадь 24 га. Отведенная площадь заполнена на 65 %. Складирование начиналось в карьер.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91" y="322128"/>
            <a:ext cx="5044003" cy="346691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5" y="620688"/>
            <a:ext cx="318146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neg.by/public_files/NEG_532_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92" y="-78491"/>
            <a:ext cx="7716532" cy="624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54770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sn12003"/>
          <p:cNvPicPr>
            <a:picLocks noChangeAspect="1" noChangeArrowheads="1"/>
          </p:cNvPicPr>
          <p:nvPr/>
        </p:nvPicPr>
        <p:blipFill>
          <a:blip r:embed="rId2">
            <a:lum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831515"/>
            <a:ext cx="7848872" cy="54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3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571500"/>
          </a:xfrm>
        </p:spPr>
        <p:txBody>
          <a:bodyPr/>
          <a:lstStyle/>
          <a:p>
            <a:r>
              <a:rPr lang="en-US" altLang="ru-RU" sz="2400" smtClean="0"/>
              <a:t/>
            </a:r>
            <a:br>
              <a:rPr lang="en-US" altLang="ru-RU" sz="2400" smtClean="0"/>
            </a:br>
            <a:r>
              <a:rPr lang="en-US" altLang="ru-RU" sz="2400" smtClean="0"/>
              <a:t/>
            </a:r>
            <a:br>
              <a:rPr lang="en-US" altLang="ru-RU" sz="2400" smtClean="0"/>
            </a:br>
            <a:r>
              <a:rPr lang="ru-RU" altLang="ru-RU" sz="2400" smtClean="0"/>
              <a:t>Содержание тяжелых металлов в отходах, мг/кг </a:t>
            </a:r>
            <a:br>
              <a:rPr lang="ru-RU" altLang="ru-RU" sz="2400" smtClean="0"/>
            </a:br>
            <a:r>
              <a:rPr lang="ru-RU" altLang="ru-RU" sz="2400" smtClean="0"/>
              <a:t>в радиусе 1,5 км и 250 м от полигона </a:t>
            </a:r>
            <a:r>
              <a:rPr lang="ru-RU" altLang="ru-RU" smtClean="0"/>
              <a:t/>
            </a:r>
            <a:br>
              <a:rPr lang="ru-RU" altLang="ru-RU" smtClean="0"/>
            </a:br>
            <a:endParaRPr lang="ru-RU" altLang="ru-RU" smtClean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671320"/>
              </p:ext>
            </p:extLst>
          </p:nvPr>
        </p:nvGraphicFramePr>
        <p:xfrm>
          <a:off x="0" y="785813"/>
          <a:ext cx="9144000" cy="5899220"/>
        </p:xfrm>
        <a:graphic>
          <a:graphicData uri="http://schemas.openxmlformats.org/drawingml/2006/table">
            <a:tbl>
              <a:tblPr/>
              <a:tblGrid>
                <a:gridCol w="1624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4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71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73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23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636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824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Р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b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С</a:t>
                      </a: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u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Ni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Zn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Сг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Mn</a:t>
                      </a:r>
                      <a:endParaRPr kumimoji="0" lang="ru-RU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353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Твердые бытовые отходы</a:t>
                      </a:r>
                      <a:endParaRPr kumimoji="0" lang="ru-RU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335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Полигон Тросте-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нец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78,1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500,0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56,2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500,0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30,0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149,6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87,7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10000,0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-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300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500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20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Полигон Северный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12,8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27,0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10,0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26,2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4,0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18,0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29,1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300,0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20,8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50,5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210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690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506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Полигон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МТЗ-</a:t>
                      </a: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Arial" charset="0"/>
                        </a:rPr>
                        <a:t>МПКО (Гатово)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2,0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26,5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10,0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186,0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7,7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20,0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14,8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34,5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48,2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3558,7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100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1170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09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  <a:ea typeface="Calibri" pitchFamily="34" charset="0"/>
                          <a:cs typeface="Arial" charset="0"/>
                        </a:rPr>
                        <a:t>Прудище 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144,0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158,4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2160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2376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504,0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554,4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3600,0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3960,0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2160,0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2376,0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360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Times New Roman" pitchFamily="18" charset="0"/>
                        </a:rPr>
                        <a:t>396,0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454"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Норматив</a:t>
                      </a:r>
                      <a:endParaRPr kumimoji="0" lang="ru-RU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2531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ПДК для почв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30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55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85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100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100</a:t>
                      </a:r>
                      <a:endParaRPr kumimoji="0" lang="ru-RU" sz="18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Calibri" pitchFamily="34" charset="0"/>
                        <a:cs typeface="Arial" charset="0"/>
                      </a:endParaRP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Calibri" pitchFamily="34" charset="0"/>
                          <a:cs typeface="Arial" charset="0"/>
                        </a:rPr>
                        <a:t>150</a:t>
                      </a:r>
                    </a:p>
                  </a:txBody>
                  <a:tcPr marL="25400" marR="2540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124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Содержимое 2"/>
          <p:cNvSpPr>
            <a:spLocks noGrp="1"/>
          </p:cNvSpPr>
          <p:nvPr>
            <p:ph idx="1"/>
          </p:nvPr>
        </p:nvSpPr>
        <p:spPr>
          <a:xfrm>
            <a:off x="683568" y="620688"/>
            <a:ext cx="8136904" cy="4896544"/>
          </a:xfrm>
        </p:spPr>
        <p:txBody>
          <a:bodyPr/>
          <a:lstStyle/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 составе ТБО ежегодно </a:t>
            </a:r>
            <a:r>
              <a:rPr lang="ru-RU" alt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выбрасывается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ru-RU" alt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670 тыс. т 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бумаги и картона</a:t>
            </a:r>
            <a:r>
              <a:rPr lang="ru-RU" alt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170 тыс.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пластмассы, </a:t>
            </a:r>
            <a:r>
              <a:rPr lang="ru-RU" alt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145 тыс. 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– текстиля, </a:t>
            </a:r>
            <a:r>
              <a:rPr lang="ru-RU" alt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133 тыс.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– древесины. 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В 1 тонне брошенных сотовых телефонов содержится </a:t>
            </a:r>
            <a:r>
              <a:rPr lang="ru-RU" altLang="ru-RU" sz="24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275 г золота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altLang="ru-RU" sz="24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135 кг меди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altLang="ru-RU" sz="24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2,5 кг серебра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indent="0">
              <a:spcBef>
                <a:spcPct val="0"/>
              </a:spcBef>
            </a:pPr>
            <a:r>
              <a:rPr lang="ru-RU" alt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Индекс использования ПО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altLang="ru-RU" sz="24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58%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Наиболее </a:t>
            </a:r>
            <a:r>
              <a:rPr lang="ru-RU" alt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полно 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используется </a:t>
            </a:r>
            <a:r>
              <a:rPr lang="ru-RU" altLang="ru-RU" sz="24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земля формовочная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(в  дорожном   строительстве). </a:t>
            </a:r>
            <a:r>
              <a:rPr lang="ru-RU" altLang="ru-RU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Низок 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уровень использования </a:t>
            </a:r>
            <a:r>
              <a:rPr lang="ru-RU" altLang="ru-RU" sz="24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фосфогипс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 - 2%, </a:t>
            </a:r>
            <a:r>
              <a:rPr lang="ru-RU" altLang="ru-RU" sz="2400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галитовых</a:t>
            </a:r>
            <a:r>
              <a:rPr lang="ru-RU" altLang="ru-RU" sz="24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отходов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— 6%, </a:t>
            </a:r>
            <a:r>
              <a:rPr lang="ru-RU" altLang="ru-RU" sz="24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глинисто-солевых шламов– 0%</a:t>
            </a:r>
            <a:r>
              <a:rPr lang="ru-RU" altLang="ru-RU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 algn="just">
              <a:spcBef>
                <a:spcPct val="0"/>
              </a:spcBef>
            </a:pPr>
            <a:endParaRPr lang="ru-RU" altLang="ru-RU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7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85813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ru-RU" sz="3600" b="1" dirty="0" smtClean="0"/>
              <a:t>Гигиеническая</a:t>
            </a:r>
            <a:r>
              <a:rPr lang="en-US" sz="3600" b="1" dirty="0" smtClean="0"/>
              <a:t> </a:t>
            </a:r>
            <a:r>
              <a:rPr lang="ru-RU" sz="3600" b="1" dirty="0" smtClean="0"/>
              <a:t>классификация </a:t>
            </a:r>
            <a:br>
              <a:rPr lang="ru-RU" sz="3600" b="1" dirty="0" smtClean="0"/>
            </a:br>
            <a:r>
              <a:rPr lang="ru-RU" sz="3600" b="1" dirty="0" smtClean="0"/>
              <a:t>отходов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0" y="928688"/>
          <a:ext cx="9144000" cy="5691188"/>
        </p:xfrm>
        <a:graphic>
          <a:graphicData uri="http://schemas.openxmlformats.org/drawingml/2006/table">
            <a:tbl>
              <a:tblPr/>
              <a:tblGrid>
                <a:gridCol w="785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48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7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Катег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Характеристика отходов по виду содержащихся в них загрязнителей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Рекомендуемые методы складирования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70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Практически инертные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совместное складирование с твердыми бытовыми отходами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Биологически окисляемые, легко разлагающиеся    вещества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переработка совместно с твердыми бытовыми отходами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7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III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Слаботоксичные малорастворимые в воде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Складирование совместно с твердыми бытовыми отходами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IV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Нефтемаслоподобные, не подлежащие регенерации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Сжигание, в том числе совместно с твердыми бытовыми отходами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17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Токсичные 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со</a:t>
                      </a: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слабым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загрязнением воздуха (превышение ПДК в 2-3 раза)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Складирование на специализированном   полигоне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04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</a:t>
                      </a:r>
                      <a:endParaRPr kumimoji="0" lang="ru-RU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Токсичные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Обезвреживание на специальных сооружениях</a:t>
                      </a:r>
                    </a:p>
                  </a:txBody>
                  <a:tcPr marL="68580" marR="6858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497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2othodu_raz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747" y="-99392"/>
            <a:ext cx="6590506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683568" y="3064202"/>
            <a:ext cx="7920880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58838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58838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858838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8588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8588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588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588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588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858838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ru-RU" altLang="ru-RU" sz="2800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</a:t>
            </a:r>
            <a:r>
              <a:rPr lang="ru-RU" alt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Максимально возможный раздельный сбор разных   видов   отходов.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Выработка </a:t>
            </a:r>
            <a:r>
              <a:rPr lang="ru-RU" alt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компостов из органических отходов  с  добавкой   торфа   и   сапропелей.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Строгое </a:t>
            </a:r>
            <a:r>
              <a:rPr lang="ru-RU" alt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ограничение проникновения фильтрата в  поверхностные   подземные   воды.</a:t>
            </a:r>
            <a:endParaRPr lang="ru-RU" altLang="ru-RU" sz="2000" u="sng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Предусмотреть   </a:t>
            </a:r>
            <a:r>
              <a:rPr lang="ru-RU" alt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сбор  биогаза.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Места </a:t>
            </a:r>
            <a:r>
              <a:rPr lang="ru-RU" altLang="ru-RU" sz="20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расположения свалок строго согласовывать  с  санитарными службами</a:t>
            </a:r>
            <a:r>
              <a:rPr lang="ru-RU" altLang="ru-RU" sz="20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ru-RU" altLang="ru-RU" sz="20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78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"/>
          <p:cNvSpPr>
            <a:spLocks noChangeArrowheads="1"/>
          </p:cNvSpPr>
          <p:nvPr/>
        </p:nvSpPr>
        <p:spPr bwMode="auto">
          <a:xfrm>
            <a:off x="0" y="3078163"/>
            <a:ext cx="91440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indent="4508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endParaRPr lang="ru-RU" altLang="ru-RU" sz="2400" b="1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sz="180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3251" name="Rectangle 1"/>
          <p:cNvSpPr>
            <a:spLocks noChangeArrowheads="1"/>
          </p:cNvSpPr>
          <p:nvPr/>
        </p:nvSpPr>
        <p:spPr bwMode="auto">
          <a:xfrm>
            <a:off x="323528" y="785961"/>
            <a:ext cx="8280920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b="1" dirty="0">
                <a:latin typeface="Arial" panose="020B0604020202020204" pitchFamily="34" charset="0"/>
              </a:rPr>
              <a:t>Сроки сохранения отходов </a:t>
            </a:r>
            <a:endParaRPr lang="ru-RU" altLang="ru-RU" sz="2000" dirty="0">
              <a:latin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Пищевые - </a:t>
            </a:r>
            <a:r>
              <a:rPr lang="ru-RU" altLang="ru-RU" sz="2000" dirty="0">
                <a:latin typeface="Arial" panose="020B0604020202020204" pitchFamily="34" charset="0"/>
              </a:rPr>
              <a:t> 7 </a:t>
            </a:r>
            <a:r>
              <a:rPr lang="ru-RU" altLang="ru-RU" sz="2000" dirty="0" err="1">
                <a:latin typeface="Arial" panose="020B0604020202020204" pitchFamily="34" charset="0"/>
              </a:rPr>
              <a:t>нед</a:t>
            </a:r>
            <a:r>
              <a:rPr lang="ru-RU" altLang="ru-RU" sz="2000" dirty="0">
                <a:latin typeface="Arial" panose="020B0604020202020204" pitchFamily="34" charset="0"/>
              </a:rPr>
              <a:t>. Компостирование.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Макулатура:</a:t>
            </a:r>
            <a:r>
              <a:rPr lang="ru-RU" altLang="ru-RU" sz="2000" dirty="0">
                <a:latin typeface="Arial" panose="020B0604020202020204" pitchFamily="34" charset="0"/>
              </a:rPr>
              <a:t> 2-3 года. Сигаретные  окурки – больше года; пакет от молока - 5 лет; кожаная обувь - от 25 до 40 лет; вторичная переработка.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Изделия из тканей</a:t>
            </a:r>
            <a:r>
              <a:rPr lang="ru-RU" altLang="ru-RU" sz="2000" dirty="0">
                <a:latin typeface="Arial" panose="020B0604020202020204" pitchFamily="34" charset="0"/>
              </a:rPr>
              <a:t>. 2-3 года,  хлопковая ткань 5 месяцев; шерстяная одежда -  до 5 лет;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Деревянные изделия</a:t>
            </a:r>
            <a:r>
              <a:rPr lang="ru-RU" altLang="ru-RU" sz="2000" dirty="0">
                <a:latin typeface="Arial" panose="020B0604020202020204" pitchFamily="34" charset="0"/>
              </a:rPr>
              <a:t>. несколько десятков лет.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Консервные банки</a:t>
            </a:r>
            <a:r>
              <a:rPr lang="ru-RU" altLang="ru-RU" sz="2000" dirty="0">
                <a:latin typeface="Arial" panose="020B0604020202020204" pitchFamily="34" charset="0"/>
              </a:rPr>
              <a:t>: соединение цинка, олова ядовиты. Несколько десятков лет..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Металлолом  </a:t>
            </a:r>
            <a:r>
              <a:rPr lang="ru-RU" altLang="ru-RU" sz="2000" dirty="0">
                <a:latin typeface="Arial" panose="020B0604020202020204" pitchFamily="34" charset="0"/>
              </a:rPr>
              <a:t>10-20 лет. Вторичное использование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Фольга</a:t>
            </a:r>
            <a:r>
              <a:rPr lang="ru-RU" altLang="ru-RU" sz="2000" dirty="0">
                <a:latin typeface="Arial" panose="020B0604020202020204" pitchFamily="34" charset="0"/>
              </a:rPr>
              <a:t> -алюминий.  Несколько десятков лет.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Стекло </a:t>
            </a:r>
            <a:r>
              <a:rPr lang="ru-RU" altLang="ru-RU" sz="2000" dirty="0">
                <a:latin typeface="Arial" panose="020B0604020202020204" pitchFamily="34" charset="0"/>
              </a:rPr>
              <a:t>100 лет. Вторичное использование.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Пластмасса</a:t>
            </a:r>
            <a:r>
              <a:rPr lang="ru-RU" altLang="ru-RU" sz="2000" dirty="0">
                <a:latin typeface="Arial" panose="020B0604020202020204" pitchFamily="34" charset="0"/>
              </a:rPr>
              <a:t>. Более 100 лет, </a:t>
            </a:r>
          </a:p>
          <a:p>
            <a:pPr algn="just" eaLnBrk="1" hangingPunct="1">
              <a:spcBef>
                <a:spcPct val="0"/>
              </a:spcBef>
              <a:buFontTx/>
              <a:buNone/>
            </a:pPr>
            <a:r>
              <a:rPr lang="ru-RU" altLang="ru-RU" sz="2000" u="sng" dirty="0">
                <a:latin typeface="Arial" panose="020B0604020202020204" pitchFamily="34" charset="0"/>
              </a:rPr>
              <a:t>Батарейки </a:t>
            </a:r>
            <a:r>
              <a:rPr lang="ru-RU" altLang="ru-RU" sz="2000" dirty="0">
                <a:latin typeface="Arial" panose="020B0604020202020204" pitchFamily="34" charset="0"/>
              </a:rPr>
              <a:t>Очень ядовиты. цинк, оксид марганца. До 10 лет. Наименее опасный способ : вывоз на свалку. </a:t>
            </a:r>
          </a:p>
          <a:p>
            <a:pPr algn="just">
              <a:spcBef>
                <a:spcPct val="0"/>
              </a:spcBef>
            </a:pPr>
            <a:endParaRPr lang="ru-RU" altLang="ru-RU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5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/>
          </p:cNvSpPr>
          <p:nvPr>
            <p:ph type="body" idx="1"/>
          </p:nvPr>
        </p:nvSpPr>
        <p:spPr>
          <a:xfrm>
            <a:off x="13257" y="188640"/>
            <a:ext cx="8964488" cy="5576888"/>
          </a:xfrm>
        </p:spPr>
        <p:txBody>
          <a:bodyPr/>
          <a:lstStyle/>
          <a:p>
            <a:pPr algn="ctr">
              <a:buFont typeface="Arial" charset="0"/>
              <a:buNone/>
            </a:pPr>
            <a:r>
              <a:rPr lang="ru-RU" sz="18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Согласно Уставу Всемирной организации здравоохранения (ВОЗ)</a:t>
            </a:r>
            <a:endParaRPr lang="en-US" sz="1800" b="1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>
              <a:buFont typeface="Arial" charset="0"/>
              <a:buNone/>
            </a:pPr>
            <a:r>
              <a:rPr lang="ru-RU" sz="1800" b="1" i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здоровье</a:t>
            </a:r>
            <a:r>
              <a:rPr lang="ru-RU" sz="180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это состояние полного физического, душевного и социального благополучия, а не только отсутствие болезней и физических дефектов.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539552" y="1772816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в</a:t>
            </a:r>
            <a:r>
              <a:rPr lang="ru-RU" sz="2400" dirty="0" smtClean="0"/>
              <a:t> социальном</a:t>
            </a:r>
            <a:r>
              <a:rPr lang="ru-RU" dirty="0" smtClean="0"/>
              <a:t> </a:t>
            </a:r>
            <a:r>
              <a:rPr lang="ru-RU" dirty="0"/>
              <a:t>плане для РБ наиболее значимыми являются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3528" y="2348880"/>
            <a:ext cx="87129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болезни системы кровообращения - 1-е место среди причин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смерти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новообразования являются 2-й причиной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смертности 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травматизм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занимает 3-е место среди причин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смерти </a:t>
            </a:r>
            <a:endParaRPr lang="ru-RU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346400"/>
            <a:ext cx="8803387" cy="35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1" hangingPunct="1">
              <a:spcBef>
                <a:spcPct val="0"/>
              </a:spcBef>
              <a:buNone/>
            </a:pPr>
            <a:r>
              <a:rPr lang="ru-RU" sz="1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По </a:t>
            </a:r>
            <a:r>
              <a:rPr lang="ru-RU" sz="1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2"/>
              </a:rPr>
              <a:t>данным ВОЗ</a:t>
            </a:r>
            <a:r>
              <a:rPr lang="ru-RU" sz="1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около 3 миллионов смертей по всему миру в год связаны с воздействием загрязненного воздуха. </a:t>
            </a:r>
            <a:endParaRPr lang="en-US" sz="1800" dirty="0" smtClean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ru-RU" sz="1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ru-RU" sz="1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94% процента таких смертей обусловлены неинфекционными заболеваниями, такими, как инсульт, рак легких, сердечно-сосудистые заболевания. </a:t>
            </a:r>
            <a:endParaRPr lang="en-US" sz="1800" dirty="0" smtClean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ru-RU" sz="1800" dirty="0">
              <a:solidFill>
                <a:prstClr val="black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ru-RU" sz="180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Загрязнение воздуха повышает риск острых респираторных инфекций, вызывает раздражения и болезни дыхательных путей — бронхит, эмфизему, астму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379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15616" y="404664"/>
            <a:ext cx="655272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ctr"/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В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глобальном </a:t>
            </a:r>
            <a:r>
              <a:rPr lang="ru-RU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масштабе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наиболее крупными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загрязнителями </a:t>
            </a:r>
            <a:r>
              <a:rPr lang="ru-RU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атмосферы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являются </a:t>
            </a:r>
            <a:endParaRPr lang="ru-RU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теплоэнергетика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endParaRPr lang="ru-RU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транспорт,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промышленность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строительных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материалов,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нефтехимия,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черная и цветная металлургия,</a:t>
            </a:r>
            <a:endParaRPr lang="ru-RU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бытовые процессы - накопление, </a:t>
            </a:r>
            <a:r>
              <a:rPr lang="ru-RU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сжигание, </a:t>
            </a:r>
            <a:r>
              <a:rPr lang="ru-RU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переработка бытовых отходов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251520" y="5733256"/>
            <a:ext cx="8604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Воздушная среда является распространителем таких специфических «загрязнителей», как шумы, инфразвук, вибрации, электромагнитные поля</a:t>
            </a:r>
          </a:p>
        </p:txBody>
      </p:sp>
    </p:spTree>
    <p:extLst>
      <p:ext uri="{BB962C8B-B14F-4D97-AF65-F5344CB8AC3E}">
        <p14:creationId xmlns:p14="http://schemas.microsoft.com/office/powerpoint/2010/main" val="63461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85720" y="214290"/>
          <a:ext cx="8572560" cy="6356694"/>
        </p:xfrm>
        <a:graphic>
          <a:graphicData uri="http://schemas.openxmlformats.org/drawingml/2006/table">
            <a:tbl>
              <a:tblPr/>
              <a:tblGrid>
                <a:gridCol w="3537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35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97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Отрасль промышленности</a:t>
                      </a: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b="1" dirty="0">
                          <a:latin typeface="Times New Roman"/>
                          <a:ea typeface="Calibri"/>
                          <a:cs typeface="Times New Roman"/>
                        </a:rPr>
                        <a:t>Основные виды загрязняющих веществ</a:t>
                      </a: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0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Нефтегазодобыча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, нефтепереработка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Нефтепродукты, синтетические поверхностно-активные вещества, фенолы, аммонийные соли, сульфиды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35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Лесная </a:t>
                      </a:r>
                      <a:r>
                        <a:rPr lang="ru-RU" sz="2000" dirty="0" smtClean="0">
                          <a:latin typeface="Times New Roman"/>
                          <a:ea typeface="Calibri"/>
                          <a:cs typeface="Times New Roman"/>
                        </a:rPr>
                        <a:t>и целлюлозно-бумажная промышленность</a:t>
                      </a:r>
                      <a:endParaRPr lang="ru-RU" sz="2000" dirty="0">
                        <a:latin typeface="Times New Roman"/>
                        <a:ea typeface="Calibri"/>
                        <a:cs typeface="Times New Roman"/>
                      </a:endParaRP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Сульфаты, органические вещества, лигнины, смолистые и жирные вещества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40589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Машиностроение, металлообработка, металлургия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Тяжелые </a:t>
                      </a:r>
                      <a:r>
                        <a:rPr lang="ru-RU" sz="2000" kern="1200" dirty="0" smtClean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металлы (ртуть, свинец, кадмий, цинк, медь, мышьяк и др.), </a:t>
                      </a:r>
                      <a:r>
                        <a:rPr lang="ru-RU" sz="2000" kern="1200" dirty="0">
                          <a:solidFill>
                            <a:schemeClr val="tx1"/>
                          </a:solidFill>
                          <a:latin typeface="Times New Roman"/>
                          <a:ea typeface="Calibri"/>
                          <a:cs typeface="Times New Roman"/>
                        </a:rPr>
                        <a:t>фториды, цианиды, аммонийные соединения, нефтепродукты, фенолы, смолы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70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Химическая промышленность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Фенолы, нефтепродукты, синтетические поверхностно-активные вещества, ароматические углеводороды, неорганика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35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Горнодобывающая и угольная промышленность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 err="1">
                          <a:latin typeface="Times New Roman"/>
                          <a:ea typeface="Calibri"/>
                          <a:cs typeface="Times New Roman"/>
                        </a:rPr>
                        <a:t>Флотореагенты</a:t>
                      </a: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, неорганика, фенолы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70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Легкая, текстильная и пищевая промышленность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ru-RU" sz="2000" dirty="0">
                          <a:latin typeface="Times New Roman"/>
                          <a:ea typeface="Calibri"/>
                          <a:cs typeface="Times New Roman"/>
                        </a:rPr>
                        <a:t>Синтетические поверхностно-активные вещества, нефтепродукты, органические красители, другие органические вещества</a:t>
                      </a:r>
                    </a:p>
                  </a:txBody>
                  <a:tcPr marL="6762" marR="6762" marT="6762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797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71438" y="44450"/>
          <a:ext cx="8964612" cy="6785469"/>
        </p:xfrm>
        <a:graphic>
          <a:graphicData uri="http://schemas.openxmlformats.org/drawingml/2006/table">
            <a:tbl>
              <a:tblPr/>
              <a:tblGrid>
                <a:gridCol w="1730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6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73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3193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Тепловые электростанции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Calibri" pitchFamily="34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Пыль, зола 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Уменьшение вентиляционной способности и ёмкости лёгких, повреждение слизистых оболочек глаза и верхних дыхательных путей, заболевания кожи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628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Сажа, являющаяся носителем смолистых веществ </a:t>
                      </a:r>
                      <a:endParaRPr kumimoji="0" lang="ru-RU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Повышение заболеваемости раком лёгких, кожи, крови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5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Сернистый ангидрид </a:t>
                      </a:r>
                      <a:r>
                        <a:rPr kumimoji="0" lang="ru-RU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(</a:t>
                      </a: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SO</a:t>
                      </a:r>
                      <a:r>
                        <a:rPr kumimoji="0" lang="en-US" sz="1800" b="0" i="1" u="none" strike="noStrike" cap="none" normalizeH="0" baseline="-25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Общее отравление организма, проявляющееся в изменении состава крови, поражении органов дыхания, повышении восприимчивости к инфекциям, нарушении обмена веществ, повышении артериального давления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54113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Окислы азота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</a:t>
                      </a:r>
                      <a:r>
                        <a:rPr kumimoji="0" lang="ru-RU" sz="1800" b="0" i="0" u="none" strike="noStrike" cap="none" normalizeH="0" baseline="-25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</a:t>
                      </a:r>
                      <a:r>
                        <a:rPr kumimoji="0" lang="ru-RU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 </a:t>
                      </a: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925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Резкое раздражение лёгких и дыхательных путей, возникновение в них воспалительных процессов, понижение кровяного давления </a:t>
                      </a:r>
                      <a:endParaRPr kumimoji="0" lang="ru-RU" sz="2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394" marR="6394" marT="6394" marB="639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780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225536"/>
              </p:ext>
            </p:extLst>
          </p:nvPr>
        </p:nvGraphicFramePr>
        <p:xfrm>
          <a:off x="0" y="1268760"/>
          <a:ext cx="9144000" cy="4365104"/>
        </p:xfrm>
        <a:graphic>
          <a:graphicData uri="http://schemas.openxmlformats.org/drawingml/2006/table">
            <a:tbl>
              <a:tblPr/>
              <a:tblGrid>
                <a:gridCol w="190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7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62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Источник загрязнения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Основные загрязнители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Возможные нарушения здоровья человека</a:t>
                      </a: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6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Предприятия по производству цемента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Пыль, содержащая окиси кремния, кальция, магния, мышьяк, ртуть, свинец, фтор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Повышение заболеваемости органов дыхания, пищеварения, горла, носа, уха, слизистой глаз. Кожные заболевания.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969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Текстильные предприятия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Хлопковая пыль </a:t>
                      </a:r>
                      <a:endParaRPr kumimoji="0" lang="ru-RU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Респираторные заболевания (бронхит) </a:t>
                      </a:r>
                      <a:endParaRPr kumimoji="0" lang="ru-RU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Calibri" pitchFamily="34" charset="0"/>
                        <a:cs typeface="Times New Roman" pitchFamily="18" charset="0"/>
                      </a:endParaRPr>
                    </a:p>
                  </a:txBody>
                  <a:tcPr marL="6233" marR="6233" marT="6233" marB="62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570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3712</TotalTime>
  <Words>2725</Words>
  <Application>Microsoft Office PowerPoint</Application>
  <PresentationFormat>Экран (4:3)</PresentationFormat>
  <Paragraphs>339</Paragraphs>
  <Slides>35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40" baseType="lpstr">
      <vt:lpstr>Arial</vt:lpstr>
      <vt:lpstr>Calibri</vt:lpstr>
      <vt:lpstr>Times New Roman</vt:lpstr>
      <vt:lpstr>Verdana</vt:lpstr>
      <vt:lpstr>Тема Office</vt:lpstr>
      <vt:lpstr>Санитарное состояние природной среды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Экологические требования к размещению полигонов.</vt:lpstr>
      <vt:lpstr>Презентация PowerPoint</vt:lpstr>
      <vt:lpstr>Презентация PowerPoint</vt:lpstr>
      <vt:lpstr>  Содержание тяжелых металлов в отходах, мг/кг  в радиусе 1,5 км и 250 м от полигона  </vt:lpstr>
      <vt:lpstr>Презентация PowerPoint</vt:lpstr>
      <vt:lpstr> Гигиеническая классификация  отходов 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Geny</dc:creator>
  <cp:lastModifiedBy>Henadzi Babraunichy</cp:lastModifiedBy>
  <cp:revision>248</cp:revision>
  <dcterms:modified xsi:type="dcterms:W3CDTF">2021-12-23T19:48:08Z</dcterms:modified>
</cp:coreProperties>
</file>